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maranth" panose="020B0604020202020204" charset="0"/>
      <p:regular r:id="rId17"/>
    </p:embeddedFont>
    <p:embeddedFont>
      <p:font typeface="Arimo" panose="020B0604020202020204" charset="0"/>
      <p:regular r:id="rId18"/>
    </p:embeddedFont>
    <p:embeddedFont>
      <p:font typeface="Arimo Bold" panose="020B0604020202020204" charset="0"/>
      <p:regular r:id="rId19"/>
    </p:embeddedFont>
    <p:embeddedFont>
      <p:font typeface="Calibri" panose="020F0502020204030204" pitchFamily="34" charset="0"/>
      <p:regular r:id="rId20"/>
      <p:bold r:id="rId21"/>
      <p:italic r:id="rId22"/>
      <p:boldItalic r:id="rId23"/>
    </p:embeddedFont>
    <p:embeddedFont>
      <p:font typeface="Garet" panose="020B0604020202020204" charset="0"/>
      <p:regular r:id="rId24"/>
    </p:embeddedFont>
    <p:embeddedFont>
      <p:font typeface="Horizon" panose="020B0604020202020204" charset="0"/>
      <p:regular r:id="rId25"/>
    </p:embeddedFont>
    <p:embeddedFont>
      <p:font typeface="League Spartan" panose="020B0604020202020204" charset="0"/>
      <p:regular r:id="rId26"/>
    </p:embeddedFont>
    <p:embeddedFont>
      <p:font typeface="Libre Baskerville" panose="02000000000000000000" pitchFamily="2" charset="0"/>
      <p:regular r:id="rId27"/>
      <p:bold r:id="rId28"/>
      <p: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hyperlink" Target="https://github.com/ariharan007/NM-PROJECT-PHASE-II.git"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9.svg"/><Relationship Id="rId7" Type="http://schemas.openxmlformats.org/officeDocument/2006/relationships/image" Target="../media/image4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57.jpe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jpe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svg"/><Relationship Id="rId7" Type="http://schemas.openxmlformats.org/officeDocument/2006/relationships/image" Target="../media/image64.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jpeg"/></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9.svg"/><Relationship Id="rId7" Type="http://schemas.openxmlformats.org/officeDocument/2006/relationships/image" Target="../media/image66.jpeg"/><Relationship Id="rId12"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8.svg"/><Relationship Id="rId11" Type="http://schemas.openxmlformats.org/officeDocument/2006/relationships/image" Target="../media/image52.svg"/><Relationship Id="rId5" Type="http://schemas.openxmlformats.org/officeDocument/2006/relationships/image" Target="../media/image47.png"/><Relationship Id="rId10" Type="http://schemas.openxmlformats.org/officeDocument/2006/relationships/image" Target="../media/image51.png"/><Relationship Id="rId4" Type="http://schemas.openxmlformats.org/officeDocument/2006/relationships/image" Target="../media/image65.png"/><Relationship Id="rId9" Type="http://schemas.openxmlformats.org/officeDocument/2006/relationships/image" Target="../media/image68.svg"/></Relationships>
</file>

<file path=ppt/slides/_rels/slide14.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9.svg"/><Relationship Id="rId7" Type="http://schemas.openxmlformats.org/officeDocument/2006/relationships/image" Target="../media/image70.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69.jpe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70.png"/><Relationship Id="rId7" Type="http://schemas.openxmlformats.org/officeDocument/2006/relationships/image" Target="../media/image8.png"/><Relationship Id="rId2" Type="http://schemas.openxmlformats.org/officeDocument/2006/relationships/image" Target="../media/image72.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71.sv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14.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4.svg"/><Relationship Id="rId5" Type="http://schemas.openxmlformats.org/officeDocument/2006/relationships/image" Target="../media/image12.png"/><Relationship Id="rId10" Type="http://schemas.openxmlformats.org/officeDocument/2006/relationships/image" Target="../media/image3.png"/><Relationship Id="rId4" Type="http://schemas.openxmlformats.org/officeDocument/2006/relationships/image" Target="../media/image9.svg"/><Relationship Id="rId9" Type="http://schemas.openxmlformats.org/officeDocument/2006/relationships/image" Target="../media/image16.sv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18" Type="http://schemas.openxmlformats.org/officeDocument/2006/relationships/image" Target="../media/image33.png"/><Relationship Id="rId26" Type="http://schemas.openxmlformats.org/officeDocument/2006/relationships/image" Target="../media/image1.png"/><Relationship Id="rId3" Type="http://schemas.openxmlformats.org/officeDocument/2006/relationships/image" Target="../media/image18.svg"/><Relationship Id="rId21" Type="http://schemas.openxmlformats.org/officeDocument/2006/relationships/image" Target="../media/image36.svg"/><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image" Target="../media/image32.svg"/><Relationship Id="rId25" Type="http://schemas.openxmlformats.org/officeDocument/2006/relationships/image" Target="../media/image40.png"/><Relationship Id="rId2" Type="http://schemas.openxmlformats.org/officeDocument/2006/relationships/image" Target="../media/image17.png"/><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11.sv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24" Type="http://schemas.openxmlformats.org/officeDocument/2006/relationships/image" Target="../media/image39.png"/><Relationship Id="rId32" Type="http://schemas.openxmlformats.org/officeDocument/2006/relationships/image" Target="../media/image7.png"/><Relationship Id="rId5" Type="http://schemas.openxmlformats.org/officeDocument/2006/relationships/image" Target="../media/image20.svg"/><Relationship Id="rId15" Type="http://schemas.openxmlformats.org/officeDocument/2006/relationships/image" Target="../media/image30.svg"/><Relationship Id="rId23" Type="http://schemas.openxmlformats.org/officeDocument/2006/relationships/image" Target="../media/image38.png"/><Relationship Id="rId28" Type="http://schemas.openxmlformats.org/officeDocument/2006/relationships/image" Target="../media/image10.png"/><Relationship Id="rId10" Type="http://schemas.openxmlformats.org/officeDocument/2006/relationships/image" Target="../media/image25.png"/><Relationship Id="rId19" Type="http://schemas.openxmlformats.org/officeDocument/2006/relationships/image" Target="../media/image34.svg"/><Relationship Id="rId31" Type="http://schemas.openxmlformats.org/officeDocument/2006/relationships/image" Target="../media/image9.sv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2.svg"/><Relationship Id="rId30"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svg"/><Relationship Id="rId7" Type="http://schemas.openxmlformats.org/officeDocument/2006/relationships/image" Target="../media/image44.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svg"/><Relationship Id="rId7" Type="http://schemas.openxmlformats.org/officeDocument/2006/relationships/image" Target="../media/image48.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9.svg"/><Relationship Id="rId7" Type="http://schemas.openxmlformats.org/officeDocument/2006/relationships/image" Target="../media/image48.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9.svg"/><Relationship Id="rId7" Type="http://schemas.openxmlformats.org/officeDocument/2006/relationships/image" Target="../media/image50.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52.sv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svg"/><Relationship Id="rId7" Type="http://schemas.openxmlformats.org/officeDocument/2006/relationships/image" Target="../media/image56.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43434"/>
        </a:solidFill>
        <a:effectLst/>
      </p:bgPr>
    </p:bg>
    <p:spTree>
      <p:nvGrpSpPr>
        <p:cNvPr id="1" name=""/>
        <p:cNvGrpSpPr/>
        <p:nvPr/>
      </p:nvGrpSpPr>
      <p:grpSpPr>
        <a:xfrm>
          <a:off x="0" y="0"/>
          <a:ext cx="0" cy="0"/>
          <a:chOff x="0" y="0"/>
          <a:chExt cx="0" cy="0"/>
        </a:xfrm>
      </p:grpSpPr>
      <p:sp>
        <p:nvSpPr>
          <p:cNvPr id="2" name="Freeform 2"/>
          <p:cNvSpPr/>
          <p:nvPr/>
        </p:nvSpPr>
        <p:spPr>
          <a:xfrm rot="5400000">
            <a:off x="240583" y="5767232"/>
            <a:ext cx="1015921" cy="4542734"/>
          </a:xfrm>
          <a:custGeom>
            <a:avLst/>
            <a:gdLst/>
            <a:ahLst/>
            <a:cxnLst/>
            <a:rect l="l" t="t" r="r" b="b"/>
            <a:pathLst>
              <a:path w="1015921" h="4542734">
                <a:moveTo>
                  <a:pt x="0" y="0"/>
                </a:moveTo>
                <a:lnTo>
                  <a:pt x="1015920" y="0"/>
                </a:lnTo>
                <a:lnTo>
                  <a:pt x="1015920" y="4542735"/>
                </a:lnTo>
                <a:lnTo>
                  <a:pt x="0" y="45427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693955" y="8870511"/>
            <a:ext cx="7315200" cy="2832977"/>
          </a:xfrm>
          <a:custGeom>
            <a:avLst/>
            <a:gdLst/>
            <a:ahLst/>
            <a:cxnLst/>
            <a:rect l="l" t="t" r="r" b="b"/>
            <a:pathLst>
              <a:path w="7315200" h="2832977">
                <a:moveTo>
                  <a:pt x="0" y="0"/>
                </a:moveTo>
                <a:lnTo>
                  <a:pt x="7315200" y="0"/>
                </a:lnTo>
                <a:lnTo>
                  <a:pt x="7315200" y="2832978"/>
                </a:lnTo>
                <a:lnTo>
                  <a:pt x="0" y="28329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832804" y="1415433"/>
            <a:ext cx="16426496" cy="1586262"/>
          </a:xfrm>
          <a:prstGeom prst="rect">
            <a:avLst/>
          </a:prstGeom>
        </p:spPr>
        <p:txBody>
          <a:bodyPr lIns="0" tIns="0" rIns="0" bIns="0" rtlCol="0" anchor="t">
            <a:spAutoFit/>
          </a:bodyPr>
          <a:lstStyle/>
          <a:p>
            <a:pPr algn="ctr">
              <a:lnSpc>
                <a:spcPts val="4035"/>
              </a:lnSpc>
            </a:pPr>
            <a:r>
              <a:rPr lang="en-US" sz="3771" spc="297">
                <a:solidFill>
                  <a:srgbClr val="C1FF72"/>
                </a:solidFill>
                <a:latin typeface="Horizon"/>
                <a:ea typeface="Horizon"/>
                <a:cs typeface="Horizon"/>
                <a:sym typeface="Horizon"/>
              </a:rPr>
              <a:t>UNDERSTANDING CRIME TRENDS THROUGH GEOGRAPHIC AND TEMPORAL DATA ANALYSIS</a:t>
            </a:r>
          </a:p>
        </p:txBody>
      </p:sp>
      <p:sp>
        <p:nvSpPr>
          <p:cNvPr id="5" name="Freeform 5"/>
          <p:cNvSpPr/>
          <p:nvPr/>
        </p:nvSpPr>
        <p:spPr>
          <a:xfrm>
            <a:off x="407264" y="2907061"/>
            <a:ext cx="1616056" cy="1069535"/>
          </a:xfrm>
          <a:custGeom>
            <a:avLst/>
            <a:gdLst/>
            <a:ahLst/>
            <a:cxnLst/>
            <a:rect l="l" t="t" r="r" b="b"/>
            <a:pathLst>
              <a:path w="1616056" h="1069535">
                <a:moveTo>
                  <a:pt x="0" y="0"/>
                </a:moveTo>
                <a:lnTo>
                  <a:pt x="1616056" y="0"/>
                </a:lnTo>
                <a:lnTo>
                  <a:pt x="1616056" y="1069536"/>
                </a:lnTo>
                <a:lnTo>
                  <a:pt x="0" y="10695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129413" y="7477024"/>
            <a:ext cx="1616056" cy="1069535"/>
          </a:xfrm>
          <a:custGeom>
            <a:avLst/>
            <a:gdLst/>
            <a:ahLst/>
            <a:cxnLst/>
            <a:rect l="l" t="t" r="r" b="b"/>
            <a:pathLst>
              <a:path w="1616056" h="1069535">
                <a:moveTo>
                  <a:pt x="0" y="0"/>
                </a:moveTo>
                <a:lnTo>
                  <a:pt x="1616057" y="0"/>
                </a:lnTo>
                <a:lnTo>
                  <a:pt x="1616057" y="1069536"/>
                </a:lnTo>
                <a:lnTo>
                  <a:pt x="0" y="10695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a:off x="1028700" y="4120689"/>
            <a:ext cx="16230600" cy="3086100"/>
            <a:chOff x="0" y="0"/>
            <a:chExt cx="4274726" cy="812800"/>
          </a:xfrm>
        </p:grpSpPr>
        <p:sp>
          <p:nvSpPr>
            <p:cNvPr id="8" name="Freeform 8"/>
            <p:cNvSpPr/>
            <p:nvPr/>
          </p:nvSpPr>
          <p:spPr>
            <a:xfrm>
              <a:off x="0" y="0"/>
              <a:ext cx="4274726" cy="812800"/>
            </a:xfrm>
            <a:custGeom>
              <a:avLst/>
              <a:gdLst/>
              <a:ahLst/>
              <a:cxnLst/>
              <a:rect l="l" t="t" r="r" b="b"/>
              <a:pathLst>
                <a:path w="4274726" h="812800">
                  <a:moveTo>
                    <a:pt x="24327" y="0"/>
                  </a:moveTo>
                  <a:lnTo>
                    <a:pt x="4250399" y="0"/>
                  </a:lnTo>
                  <a:cubicBezTo>
                    <a:pt x="4263834" y="0"/>
                    <a:pt x="4274726" y="10891"/>
                    <a:pt x="4274726" y="24327"/>
                  </a:cubicBezTo>
                  <a:lnTo>
                    <a:pt x="4274726" y="788473"/>
                  </a:lnTo>
                  <a:cubicBezTo>
                    <a:pt x="4274726" y="801909"/>
                    <a:pt x="4263834" y="812800"/>
                    <a:pt x="4250399" y="812800"/>
                  </a:cubicBezTo>
                  <a:lnTo>
                    <a:pt x="24327" y="812800"/>
                  </a:lnTo>
                  <a:cubicBezTo>
                    <a:pt x="10891" y="812800"/>
                    <a:pt x="0" y="801909"/>
                    <a:pt x="0" y="788473"/>
                  </a:cubicBezTo>
                  <a:lnTo>
                    <a:pt x="0" y="24327"/>
                  </a:lnTo>
                  <a:cubicBezTo>
                    <a:pt x="0" y="10891"/>
                    <a:pt x="10891" y="0"/>
                    <a:pt x="24327" y="0"/>
                  </a:cubicBezTo>
                  <a:close/>
                </a:path>
              </a:pathLst>
            </a:custGeom>
            <a:solidFill>
              <a:srgbClr val="C1FF72">
                <a:alpha val="7843"/>
              </a:srgbClr>
            </a:solidFill>
          </p:spPr>
        </p:sp>
        <p:sp>
          <p:nvSpPr>
            <p:cNvPr id="9" name="TextBox 9"/>
            <p:cNvSpPr txBox="1"/>
            <p:nvPr/>
          </p:nvSpPr>
          <p:spPr>
            <a:xfrm>
              <a:off x="0" y="0"/>
              <a:ext cx="4274726" cy="812800"/>
            </a:xfrm>
            <a:prstGeom prst="rect">
              <a:avLst/>
            </a:prstGeom>
          </p:spPr>
          <p:txBody>
            <a:bodyPr lIns="50800" tIns="50800" rIns="50800" bIns="50800" rtlCol="0" anchor="ctr"/>
            <a:lstStyle/>
            <a:p>
              <a:pPr algn="ctr">
                <a:lnSpc>
                  <a:spcPts val="1959"/>
                </a:lnSpc>
              </a:pPr>
              <a:endParaRPr/>
            </a:p>
          </p:txBody>
        </p:sp>
      </p:grpSp>
      <p:sp>
        <p:nvSpPr>
          <p:cNvPr id="10" name="Freeform 10"/>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8"/>
            <a:stretch>
              <a:fillRect/>
            </a:stretch>
          </a:blipFill>
        </p:spPr>
      </p:sp>
      <p:sp>
        <p:nvSpPr>
          <p:cNvPr id="11" name="TextBox 11"/>
          <p:cNvSpPr txBox="1"/>
          <p:nvPr/>
        </p:nvSpPr>
        <p:spPr>
          <a:xfrm>
            <a:off x="1880462" y="4353551"/>
            <a:ext cx="15056980" cy="419137"/>
          </a:xfrm>
          <a:prstGeom prst="rect">
            <a:avLst/>
          </a:prstGeom>
        </p:spPr>
        <p:txBody>
          <a:bodyPr lIns="0" tIns="0" rIns="0" bIns="0" rtlCol="0" anchor="t">
            <a:spAutoFit/>
          </a:bodyPr>
          <a:lstStyle/>
          <a:p>
            <a:pPr algn="just">
              <a:lnSpc>
                <a:spcPts val="2656"/>
              </a:lnSpc>
            </a:pPr>
            <a:r>
              <a:rPr lang="en-US" sz="2767" b="1" spc="-168">
                <a:solidFill>
                  <a:srgbClr val="FFFE9A"/>
                </a:solidFill>
                <a:latin typeface="Arimo Bold"/>
                <a:ea typeface="Arimo Bold"/>
                <a:cs typeface="Arimo Bold"/>
                <a:sym typeface="Arimo Bold"/>
              </a:rPr>
              <a:t>STUDENT NAMES:    </a:t>
            </a:r>
            <a:r>
              <a:rPr lang="en-US" sz="2767" spc="-168">
                <a:solidFill>
                  <a:srgbClr val="FFFE9A"/>
                </a:solidFill>
                <a:latin typeface="Arimo"/>
                <a:ea typeface="Arimo"/>
                <a:cs typeface="Arimo"/>
                <a:sym typeface="Arimo"/>
              </a:rPr>
              <a:t>ARIHARAN .K , SRINIVASAN .S , DHILLIPAN .M, PUGAZHENTHI .V, ANBARASU .S</a:t>
            </a:r>
          </a:p>
          <a:p>
            <a:pPr algn="just">
              <a:lnSpc>
                <a:spcPts val="670"/>
              </a:lnSpc>
            </a:pPr>
            <a:endParaRPr lang="en-US" sz="2767" spc="-168">
              <a:solidFill>
                <a:srgbClr val="FFFE9A"/>
              </a:solidFill>
              <a:latin typeface="Arimo"/>
              <a:ea typeface="Arimo"/>
              <a:cs typeface="Arimo"/>
              <a:sym typeface="Arimo"/>
            </a:endParaRPr>
          </a:p>
        </p:txBody>
      </p:sp>
      <p:sp>
        <p:nvSpPr>
          <p:cNvPr id="12" name="TextBox 12"/>
          <p:cNvSpPr txBox="1"/>
          <p:nvPr/>
        </p:nvSpPr>
        <p:spPr>
          <a:xfrm>
            <a:off x="1880462" y="4820314"/>
            <a:ext cx="8446580" cy="419136"/>
          </a:xfrm>
          <a:prstGeom prst="rect">
            <a:avLst/>
          </a:prstGeom>
        </p:spPr>
        <p:txBody>
          <a:bodyPr lIns="0" tIns="0" rIns="0" bIns="0" rtlCol="0" anchor="t">
            <a:spAutoFit/>
          </a:bodyPr>
          <a:lstStyle/>
          <a:p>
            <a:pPr algn="just">
              <a:lnSpc>
                <a:spcPts val="2656"/>
              </a:lnSpc>
            </a:pPr>
            <a:r>
              <a:rPr lang="en-US" sz="2767" b="1" spc="-168">
                <a:solidFill>
                  <a:srgbClr val="FFFE9A"/>
                </a:solidFill>
                <a:latin typeface="Arimo Bold"/>
                <a:ea typeface="Arimo Bold"/>
                <a:cs typeface="Arimo Bold"/>
                <a:sym typeface="Arimo Bold"/>
              </a:rPr>
              <a:t>REGISTER NUMBER: </a:t>
            </a:r>
            <a:r>
              <a:rPr lang="en-US" sz="2767" spc="-168">
                <a:solidFill>
                  <a:srgbClr val="FFFE9A"/>
                </a:solidFill>
                <a:latin typeface="Arimo"/>
                <a:ea typeface="Arimo"/>
                <a:cs typeface="Arimo"/>
                <a:sym typeface="Arimo"/>
              </a:rPr>
              <a:t>422523106008 , 049 , 048 , 038 , 017</a:t>
            </a:r>
          </a:p>
          <a:p>
            <a:pPr algn="just">
              <a:lnSpc>
                <a:spcPts val="670"/>
              </a:lnSpc>
            </a:pPr>
            <a:endParaRPr lang="en-US" sz="2767" spc="-168">
              <a:solidFill>
                <a:srgbClr val="FFFE9A"/>
              </a:solidFill>
              <a:latin typeface="Arimo"/>
              <a:ea typeface="Arimo"/>
              <a:cs typeface="Arimo"/>
              <a:sym typeface="Arimo"/>
            </a:endParaRPr>
          </a:p>
        </p:txBody>
      </p:sp>
      <p:sp>
        <p:nvSpPr>
          <p:cNvPr id="13" name="TextBox 13"/>
          <p:cNvSpPr txBox="1"/>
          <p:nvPr/>
        </p:nvSpPr>
        <p:spPr>
          <a:xfrm>
            <a:off x="1880462" y="5287075"/>
            <a:ext cx="10688368" cy="419136"/>
          </a:xfrm>
          <a:prstGeom prst="rect">
            <a:avLst/>
          </a:prstGeom>
        </p:spPr>
        <p:txBody>
          <a:bodyPr lIns="0" tIns="0" rIns="0" bIns="0" rtlCol="0" anchor="t">
            <a:spAutoFit/>
          </a:bodyPr>
          <a:lstStyle/>
          <a:p>
            <a:pPr algn="just">
              <a:lnSpc>
                <a:spcPts val="2656"/>
              </a:lnSpc>
            </a:pPr>
            <a:r>
              <a:rPr lang="en-US" sz="2767" b="1" spc="-168">
                <a:solidFill>
                  <a:srgbClr val="FFFE9A"/>
                </a:solidFill>
                <a:latin typeface="Arimo Bold"/>
                <a:ea typeface="Arimo Bold"/>
                <a:cs typeface="Arimo Bold"/>
                <a:sym typeface="Arimo Bold"/>
              </a:rPr>
              <a:t>INSTITUTION:</a:t>
            </a:r>
            <a:r>
              <a:rPr lang="en-US" sz="2767" spc="-168">
                <a:solidFill>
                  <a:srgbClr val="FFFE9A"/>
                </a:solidFill>
                <a:latin typeface="Arimo"/>
                <a:ea typeface="Arimo"/>
                <a:cs typeface="Arimo"/>
                <a:sym typeface="Arimo"/>
              </a:rPr>
              <a:t> UNIVERSITY COLLEGE OF ENGINEERING, VILLUPURAM</a:t>
            </a:r>
          </a:p>
          <a:p>
            <a:pPr algn="just">
              <a:lnSpc>
                <a:spcPts val="670"/>
              </a:lnSpc>
            </a:pPr>
            <a:endParaRPr lang="en-US" sz="2767" spc="-168">
              <a:solidFill>
                <a:srgbClr val="FFFE9A"/>
              </a:solidFill>
              <a:latin typeface="Arimo"/>
              <a:ea typeface="Arimo"/>
              <a:cs typeface="Arimo"/>
              <a:sym typeface="Arimo"/>
            </a:endParaRPr>
          </a:p>
        </p:txBody>
      </p:sp>
      <p:sp>
        <p:nvSpPr>
          <p:cNvPr id="14" name="TextBox 14"/>
          <p:cNvSpPr txBox="1"/>
          <p:nvPr/>
        </p:nvSpPr>
        <p:spPr>
          <a:xfrm>
            <a:off x="1880462" y="5753836"/>
            <a:ext cx="3763436" cy="419136"/>
          </a:xfrm>
          <a:prstGeom prst="rect">
            <a:avLst/>
          </a:prstGeom>
        </p:spPr>
        <p:txBody>
          <a:bodyPr lIns="0" tIns="0" rIns="0" bIns="0" rtlCol="0" anchor="t">
            <a:spAutoFit/>
          </a:bodyPr>
          <a:lstStyle/>
          <a:p>
            <a:pPr algn="just">
              <a:lnSpc>
                <a:spcPts val="2656"/>
              </a:lnSpc>
            </a:pPr>
            <a:r>
              <a:rPr lang="en-US" sz="2767" b="1" spc="-168">
                <a:solidFill>
                  <a:srgbClr val="FFFE9A"/>
                </a:solidFill>
                <a:latin typeface="Arimo Bold"/>
                <a:ea typeface="Arimo Bold"/>
                <a:cs typeface="Arimo Bold"/>
                <a:sym typeface="Arimo Bold"/>
              </a:rPr>
              <a:t>DEPARTMENT: </a:t>
            </a:r>
            <a:r>
              <a:rPr lang="en-US" sz="2767" spc="-168">
                <a:solidFill>
                  <a:srgbClr val="FFFE9A"/>
                </a:solidFill>
                <a:latin typeface="Arimo"/>
                <a:ea typeface="Arimo"/>
                <a:cs typeface="Arimo"/>
                <a:sym typeface="Arimo"/>
              </a:rPr>
              <a:t>B.E. ECE</a:t>
            </a:r>
          </a:p>
          <a:p>
            <a:pPr algn="just">
              <a:lnSpc>
                <a:spcPts val="670"/>
              </a:lnSpc>
            </a:pPr>
            <a:endParaRPr lang="en-US" sz="2767" spc="-168">
              <a:solidFill>
                <a:srgbClr val="FFFE9A"/>
              </a:solidFill>
              <a:latin typeface="Arimo"/>
              <a:ea typeface="Arimo"/>
              <a:cs typeface="Arimo"/>
              <a:sym typeface="Arimo"/>
            </a:endParaRPr>
          </a:p>
        </p:txBody>
      </p:sp>
      <p:sp>
        <p:nvSpPr>
          <p:cNvPr id="15" name="TextBox 15"/>
          <p:cNvSpPr txBox="1"/>
          <p:nvPr/>
        </p:nvSpPr>
        <p:spPr>
          <a:xfrm>
            <a:off x="1880462" y="6220598"/>
            <a:ext cx="5286702" cy="419136"/>
          </a:xfrm>
          <a:prstGeom prst="rect">
            <a:avLst/>
          </a:prstGeom>
        </p:spPr>
        <p:txBody>
          <a:bodyPr lIns="0" tIns="0" rIns="0" bIns="0" rtlCol="0" anchor="t">
            <a:spAutoFit/>
          </a:bodyPr>
          <a:lstStyle/>
          <a:p>
            <a:pPr algn="just">
              <a:lnSpc>
                <a:spcPts val="2656"/>
              </a:lnSpc>
            </a:pPr>
            <a:r>
              <a:rPr lang="en-US" sz="2767" b="1" spc="-168">
                <a:solidFill>
                  <a:srgbClr val="FFFE9A"/>
                </a:solidFill>
                <a:latin typeface="Arimo Bold"/>
                <a:ea typeface="Arimo Bold"/>
                <a:cs typeface="Arimo Bold"/>
                <a:sym typeface="Arimo Bold"/>
              </a:rPr>
              <a:t>DATE OF SUBMISSION: </a:t>
            </a:r>
            <a:r>
              <a:rPr lang="en-US" sz="2767" spc="-168">
                <a:solidFill>
                  <a:srgbClr val="FFFE9A"/>
                </a:solidFill>
                <a:latin typeface="Arimo"/>
                <a:ea typeface="Arimo"/>
                <a:cs typeface="Arimo"/>
                <a:sym typeface="Arimo"/>
              </a:rPr>
              <a:t>29.05.2025</a:t>
            </a:r>
          </a:p>
          <a:p>
            <a:pPr algn="just">
              <a:lnSpc>
                <a:spcPts val="670"/>
              </a:lnSpc>
            </a:pPr>
            <a:endParaRPr lang="en-US" sz="2767" spc="-168">
              <a:solidFill>
                <a:srgbClr val="FFFE9A"/>
              </a:solidFill>
              <a:latin typeface="Arimo"/>
              <a:ea typeface="Arimo"/>
              <a:cs typeface="Arimo"/>
              <a:sym typeface="Arimo"/>
            </a:endParaRPr>
          </a:p>
        </p:txBody>
      </p:sp>
      <p:sp>
        <p:nvSpPr>
          <p:cNvPr id="16" name="TextBox 16"/>
          <p:cNvSpPr txBox="1"/>
          <p:nvPr/>
        </p:nvSpPr>
        <p:spPr>
          <a:xfrm>
            <a:off x="1880462" y="6636955"/>
            <a:ext cx="14715521" cy="358472"/>
          </a:xfrm>
          <a:prstGeom prst="rect">
            <a:avLst/>
          </a:prstGeom>
        </p:spPr>
        <p:txBody>
          <a:bodyPr lIns="0" tIns="0" rIns="0" bIns="0" rtlCol="0" anchor="t">
            <a:spAutoFit/>
          </a:bodyPr>
          <a:lstStyle/>
          <a:p>
            <a:pPr algn="just">
              <a:lnSpc>
                <a:spcPts val="2590"/>
              </a:lnSpc>
            </a:pPr>
            <a:r>
              <a:rPr lang="en-US" sz="2698" b="1" spc="-164">
                <a:solidFill>
                  <a:srgbClr val="FFFE9A"/>
                </a:solidFill>
                <a:latin typeface="Arimo Bold"/>
                <a:ea typeface="Arimo Bold"/>
                <a:cs typeface="Arimo Bold"/>
                <a:sym typeface="Arimo Bold"/>
              </a:rPr>
              <a:t>GITHUB RESPIRATORY LINK : </a:t>
            </a:r>
            <a:r>
              <a:rPr lang="en-US" sz="2698" spc="-164">
                <a:solidFill>
                  <a:srgbClr val="FFFE9A"/>
                </a:solidFill>
                <a:latin typeface="Arimo"/>
                <a:ea typeface="Arimo"/>
                <a:cs typeface="Arimo"/>
                <a:sym typeface="Arimo"/>
              </a:rPr>
              <a:t> </a:t>
            </a:r>
            <a:r>
              <a:rPr lang="en-US" sz="2698" u="sng" spc="-164">
                <a:solidFill>
                  <a:srgbClr val="FFFE9A"/>
                </a:solidFill>
                <a:latin typeface="Arimo"/>
                <a:ea typeface="Arimo"/>
                <a:cs typeface="Arimo"/>
                <a:sym typeface="Arimo"/>
                <a:hlinkClick r:id="rId9" tooltip="https://github.com/ariharan007/NM-PROJECT-PHASE-II.git"/>
              </a:rPr>
              <a:t>HTTPS://GITHUB.COM/ARIHARAN007/NM-PROJECT-PHASE-II.GIT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43434"/>
        </a:solidFill>
        <a:effectLst/>
      </p:bgPr>
    </p:bg>
    <p:spTree>
      <p:nvGrpSpPr>
        <p:cNvPr id="1" name=""/>
        <p:cNvGrpSpPr/>
        <p:nvPr/>
      </p:nvGrpSpPr>
      <p:grpSpPr>
        <a:xfrm>
          <a:off x="0" y="0"/>
          <a:ext cx="0" cy="0"/>
          <a:chOff x="0" y="0"/>
          <a:chExt cx="0" cy="0"/>
        </a:xfrm>
      </p:grpSpPr>
      <p:sp>
        <p:nvSpPr>
          <p:cNvPr id="2" name="Freeform 2"/>
          <p:cNvSpPr/>
          <p:nvPr/>
        </p:nvSpPr>
        <p:spPr>
          <a:xfrm rot="-5400000">
            <a:off x="1609399" y="-11922336"/>
            <a:ext cx="15352824" cy="18004378"/>
          </a:xfrm>
          <a:custGeom>
            <a:avLst/>
            <a:gdLst/>
            <a:ahLst/>
            <a:cxnLst/>
            <a:rect l="l" t="t" r="r" b="b"/>
            <a:pathLst>
              <a:path w="15352824" h="18004378">
                <a:moveTo>
                  <a:pt x="0" y="0"/>
                </a:moveTo>
                <a:lnTo>
                  <a:pt x="15352824" y="0"/>
                </a:lnTo>
                <a:lnTo>
                  <a:pt x="15352824" y="18004378"/>
                </a:lnTo>
                <a:lnTo>
                  <a:pt x="0" y="18004378"/>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2081827" y="2378913"/>
            <a:ext cx="3952615" cy="1530740"/>
          </a:xfrm>
          <a:custGeom>
            <a:avLst/>
            <a:gdLst/>
            <a:ahLst/>
            <a:cxnLst/>
            <a:rect l="l" t="t" r="r" b="b"/>
            <a:pathLst>
              <a:path w="3952615" h="1530740">
                <a:moveTo>
                  <a:pt x="0" y="0"/>
                </a:moveTo>
                <a:lnTo>
                  <a:pt x="3952616" y="0"/>
                </a:lnTo>
                <a:lnTo>
                  <a:pt x="3952616" y="1530740"/>
                </a:lnTo>
                <a:lnTo>
                  <a:pt x="0" y="15307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2253557" y="1130683"/>
            <a:ext cx="7090280" cy="3625582"/>
            <a:chOff x="0" y="0"/>
            <a:chExt cx="1527578" cy="781120"/>
          </a:xfrm>
        </p:grpSpPr>
        <p:sp>
          <p:nvSpPr>
            <p:cNvPr id="5" name="Freeform 5"/>
            <p:cNvSpPr/>
            <p:nvPr/>
          </p:nvSpPr>
          <p:spPr>
            <a:xfrm>
              <a:off x="0" y="0"/>
              <a:ext cx="1527578" cy="781120"/>
            </a:xfrm>
            <a:custGeom>
              <a:avLst/>
              <a:gdLst/>
              <a:ahLst/>
              <a:cxnLst/>
              <a:rect l="l" t="t" r="r" b="b"/>
              <a:pathLst>
                <a:path w="1527578" h="781120">
                  <a:moveTo>
                    <a:pt x="25114" y="0"/>
                  </a:moveTo>
                  <a:lnTo>
                    <a:pt x="1502464" y="0"/>
                  </a:lnTo>
                  <a:cubicBezTo>
                    <a:pt x="1516334" y="0"/>
                    <a:pt x="1527578" y="11244"/>
                    <a:pt x="1527578" y="25114"/>
                  </a:cubicBezTo>
                  <a:lnTo>
                    <a:pt x="1527578" y="756006"/>
                  </a:lnTo>
                  <a:cubicBezTo>
                    <a:pt x="1527578" y="762667"/>
                    <a:pt x="1524932" y="769055"/>
                    <a:pt x="1520222" y="773764"/>
                  </a:cubicBezTo>
                  <a:cubicBezTo>
                    <a:pt x="1515513" y="778474"/>
                    <a:pt x="1509125" y="781120"/>
                    <a:pt x="1502464" y="781120"/>
                  </a:cubicBezTo>
                  <a:lnTo>
                    <a:pt x="25114" y="781120"/>
                  </a:lnTo>
                  <a:cubicBezTo>
                    <a:pt x="11244" y="781120"/>
                    <a:pt x="0" y="769876"/>
                    <a:pt x="0" y="756006"/>
                  </a:cubicBezTo>
                  <a:lnTo>
                    <a:pt x="0" y="25114"/>
                  </a:lnTo>
                  <a:cubicBezTo>
                    <a:pt x="0" y="11244"/>
                    <a:pt x="11244" y="0"/>
                    <a:pt x="25114" y="0"/>
                  </a:cubicBezTo>
                  <a:close/>
                </a:path>
              </a:pathLst>
            </a:custGeom>
            <a:blipFill>
              <a:blip r:embed="rId6">
                <a:alphaModFix amt="69000"/>
              </a:blip>
              <a:stretch>
                <a:fillRect t="-47781" b="-47781"/>
              </a:stretch>
            </a:blipFill>
            <a:ln w="19050" cap="rnd">
              <a:solidFill>
                <a:srgbClr val="C1FF72">
                  <a:alpha val="68627"/>
                </a:srgbClr>
              </a:solidFill>
              <a:prstDash val="solid"/>
              <a:round/>
            </a:ln>
          </p:spPr>
        </p:sp>
      </p:grpSp>
      <p:sp>
        <p:nvSpPr>
          <p:cNvPr id="6" name="TextBox 6"/>
          <p:cNvSpPr txBox="1"/>
          <p:nvPr/>
        </p:nvSpPr>
        <p:spPr>
          <a:xfrm>
            <a:off x="2253557" y="5140594"/>
            <a:ext cx="6713871" cy="1608066"/>
          </a:xfrm>
          <a:prstGeom prst="rect">
            <a:avLst/>
          </a:prstGeom>
        </p:spPr>
        <p:txBody>
          <a:bodyPr lIns="0" tIns="0" rIns="0" bIns="0" rtlCol="0" anchor="t">
            <a:spAutoFit/>
          </a:bodyPr>
          <a:lstStyle/>
          <a:p>
            <a:pPr algn="l">
              <a:lnSpc>
                <a:spcPts val="5871"/>
              </a:lnSpc>
            </a:pPr>
            <a:r>
              <a:rPr lang="en-US" sz="6381">
                <a:solidFill>
                  <a:srgbClr val="C1FF72"/>
                </a:solidFill>
                <a:latin typeface="Horizon"/>
                <a:ea typeface="Horizon"/>
                <a:cs typeface="Horizon"/>
                <a:sym typeface="Horizon"/>
              </a:rPr>
              <a:t>Model Building</a:t>
            </a:r>
          </a:p>
        </p:txBody>
      </p:sp>
      <p:sp>
        <p:nvSpPr>
          <p:cNvPr id="7" name="TextBox 7"/>
          <p:cNvSpPr txBox="1"/>
          <p:nvPr/>
        </p:nvSpPr>
        <p:spPr>
          <a:xfrm>
            <a:off x="2253557" y="6977261"/>
            <a:ext cx="5940102" cy="2238393"/>
          </a:xfrm>
          <a:prstGeom prst="rect">
            <a:avLst/>
          </a:prstGeom>
        </p:spPr>
        <p:txBody>
          <a:bodyPr lIns="0" tIns="0" rIns="0" bIns="0" rtlCol="0" anchor="t">
            <a:spAutoFit/>
          </a:bodyPr>
          <a:lstStyle/>
          <a:p>
            <a:pPr algn="just">
              <a:lnSpc>
                <a:spcPts val="2716"/>
              </a:lnSpc>
            </a:pPr>
            <a:r>
              <a:rPr lang="en-US" sz="1940">
                <a:solidFill>
                  <a:srgbClr val="C1FF72"/>
                </a:solidFill>
                <a:latin typeface="League Spartan"/>
                <a:ea typeface="League Spartan"/>
                <a:cs typeface="League Spartan"/>
                <a:sym typeface="League Spartan"/>
              </a:rPr>
              <a:t>Selected models:</a:t>
            </a:r>
          </a:p>
          <a:p>
            <a:pPr algn="just">
              <a:lnSpc>
                <a:spcPts val="896"/>
              </a:lnSpc>
            </a:pPr>
            <a:endParaRPr lang="en-US" sz="1940">
              <a:solidFill>
                <a:srgbClr val="C1FF72"/>
              </a:solidFill>
              <a:latin typeface="League Spartan"/>
              <a:ea typeface="League Spartan"/>
              <a:cs typeface="League Spartan"/>
              <a:sym typeface="League Spartan"/>
            </a:endParaRPr>
          </a:p>
          <a:p>
            <a:pPr algn="just">
              <a:lnSpc>
                <a:spcPts val="2716"/>
              </a:lnSpc>
            </a:pPr>
            <a:r>
              <a:rPr lang="en-US" sz="1940">
                <a:solidFill>
                  <a:srgbClr val="C1FF72"/>
                </a:solidFill>
                <a:latin typeface="Garet"/>
                <a:ea typeface="Garet"/>
                <a:cs typeface="Garet"/>
                <a:sym typeface="Garet"/>
              </a:rPr>
              <a:t>Random Forest: Chosen for its robustness and ability to handle complex relationships.</a:t>
            </a:r>
          </a:p>
          <a:p>
            <a:pPr algn="just">
              <a:lnSpc>
                <a:spcPts val="896"/>
              </a:lnSpc>
            </a:pPr>
            <a:endParaRPr lang="en-US" sz="1940">
              <a:solidFill>
                <a:srgbClr val="C1FF72"/>
              </a:solidFill>
              <a:latin typeface="Garet"/>
              <a:ea typeface="Garet"/>
              <a:cs typeface="Garet"/>
              <a:sym typeface="Garet"/>
            </a:endParaRPr>
          </a:p>
          <a:p>
            <a:pPr algn="just">
              <a:lnSpc>
                <a:spcPts val="2716"/>
              </a:lnSpc>
            </a:pPr>
            <a:r>
              <a:rPr lang="en-US" sz="1940">
                <a:solidFill>
                  <a:srgbClr val="C1FF72"/>
                </a:solidFill>
                <a:latin typeface="Garet"/>
                <a:ea typeface="Garet"/>
                <a:cs typeface="Garet"/>
                <a:sym typeface="Garet"/>
              </a:rPr>
              <a:t>Logistic Regression: As a baseline classifier.</a:t>
            </a:r>
          </a:p>
          <a:p>
            <a:pPr algn="just">
              <a:lnSpc>
                <a:spcPts val="2716"/>
              </a:lnSpc>
              <a:spcBef>
                <a:spcPct val="0"/>
              </a:spcBef>
            </a:pPr>
            <a:endParaRPr lang="en-US" sz="1940">
              <a:solidFill>
                <a:srgbClr val="C1FF72"/>
              </a:solidFill>
              <a:latin typeface="Garet"/>
              <a:ea typeface="Garet"/>
              <a:cs typeface="Garet"/>
              <a:sym typeface="Garet"/>
            </a:endParaRPr>
          </a:p>
          <a:p>
            <a:pPr algn="just">
              <a:lnSpc>
                <a:spcPts val="2716"/>
              </a:lnSpc>
              <a:spcBef>
                <a:spcPct val="0"/>
              </a:spcBef>
            </a:pPr>
            <a:endParaRPr lang="en-US" sz="1940">
              <a:solidFill>
                <a:srgbClr val="C1FF72"/>
              </a:solidFill>
              <a:latin typeface="Garet"/>
              <a:ea typeface="Garet"/>
              <a:cs typeface="Garet"/>
              <a:sym typeface="Garet"/>
            </a:endParaRPr>
          </a:p>
        </p:txBody>
      </p:sp>
      <p:sp>
        <p:nvSpPr>
          <p:cNvPr id="8" name="TextBox 8"/>
          <p:cNvSpPr txBox="1"/>
          <p:nvPr/>
        </p:nvSpPr>
        <p:spPr>
          <a:xfrm>
            <a:off x="9528313" y="4997719"/>
            <a:ext cx="5940102" cy="2346800"/>
          </a:xfrm>
          <a:prstGeom prst="rect">
            <a:avLst/>
          </a:prstGeom>
        </p:spPr>
        <p:txBody>
          <a:bodyPr lIns="0" tIns="0" rIns="0" bIns="0" rtlCol="0" anchor="t">
            <a:spAutoFit/>
          </a:bodyPr>
          <a:lstStyle/>
          <a:p>
            <a:pPr algn="just">
              <a:lnSpc>
                <a:spcPts val="2716"/>
              </a:lnSpc>
            </a:pPr>
            <a:r>
              <a:rPr lang="en-US" sz="1940">
                <a:solidFill>
                  <a:srgbClr val="C1FF72"/>
                </a:solidFill>
                <a:latin typeface="League Spartan"/>
                <a:ea typeface="League Spartan"/>
                <a:cs typeface="League Spartan"/>
                <a:sym typeface="League Spartan"/>
              </a:rPr>
              <a:t>Feature Set:</a:t>
            </a:r>
          </a:p>
          <a:p>
            <a:pPr algn="just">
              <a:lnSpc>
                <a:spcPts val="896"/>
              </a:lnSpc>
            </a:pPr>
            <a:endParaRPr lang="en-US" sz="1940">
              <a:solidFill>
                <a:srgbClr val="C1FF72"/>
              </a:solidFill>
              <a:latin typeface="League Spartan"/>
              <a:ea typeface="League Spartan"/>
              <a:cs typeface="League Spartan"/>
              <a:sym typeface="League Spartan"/>
            </a:endParaRPr>
          </a:p>
          <a:p>
            <a:pPr algn="just">
              <a:lnSpc>
                <a:spcPts val="2716"/>
              </a:lnSpc>
            </a:pPr>
            <a:r>
              <a:rPr lang="en-US" sz="1940">
                <a:solidFill>
                  <a:srgbClr val="C1FF72"/>
                </a:solidFill>
                <a:latin typeface="Garet"/>
                <a:ea typeface="Garet"/>
                <a:cs typeface="Garet"/>
                <a:sym typeface="Garet"/>
              </a:rPr>
              <a:t>Time-based: Hour, Day, Month</a:t>
            </a:r>
          </a:p>
          <a:p>
            <a:pPr algn="just">
              <a:lnSpc>
                <a:spcPts val="896"/>
              </a:lnSpc>
            </a:pPr>
            <a:endParaRPr lang="en-US" sz="1940">
              <a:solidFill>
                <a:srgbClr val="C1FF72"/>
              </a:solidFill>
              <a:latin typeface="Garet"/>
              <a:ea typeface="Garet"/>
              <a:cs typeface="Garet"/>
              <a:sym typeface="Garet"/>
            </a:endParaRPr>
          </a:p>
          <a:p>
            <a:pPr algn="just">
              <a:lnSpc>
                <a:spcPts val="2716"/>
              </a:lnSpc>
            </a:pPr>
            <a:r>
              <a:rPr lang="en-US" sz="1940">
                <a:solidFill>
                  <a:srgbClr val="C1FF72"/>
                </a:solidFill>
                <a:latin typeface="Garet"/>
                <a:ea typeface="Garet"/>
                <a:cs typeface="Garet"/>
                <a:sym typeface="Garet"/>
              </a:rPr>
              <a:t>Location-based: District, Latitude/Longitude</a:t>
            </a:r>
          </a:p>
          <a:p>
            <a:pPr algn="just">
              <a:lnSpc>
                <a:spcPts val="896"/>
              </a:lnSpc>
            </a:pPr>
            <a:endParaRPr lang="en-US" sz="1940">
              <a:solidFill>
                <a:srgbClr val="C1FF72"/>
              </a:solidFill>
              <a:latin typeface="Garet"/>
              <a:ea typeface="Garet"/>
              <a:cs typeface="Garet"/>
              <a:sym typeface="Garet"/>
            </a:endParaRPr>
          </a:p>
          <a:p>
            <a:pPr algn="just">
              <a:lnSpc>
                <a:spcPts val="2716"/>
              </a:lnSpc>
              <a:spcBef>
                <a:spcPct val="0"/>
              </a:spcBef>
            </a:pPr>
            <a:r>
              <a:rPr lang="en-US" sz="1940">
                <a:solidFill>
                  <a:srgbClr val="C1FF72"/>
                </a:solidFill>
                <a:latin typeface="Garet"/>
                <a:ea typeface="Garet"/>
                <a:cs typeface="Garet"/>
                <a:sym typeface="Garet"/>
              </a:rPr>
              <a:t>Historical patterns: Number of similar crimes in the past in that location.</a:t>
            </a:r>
          </a:p>
          <a:p>
            <a:pPr algn="just">
              <a:lnSpc>
                <a:spcPts val="2716"/>
              </a:lnSpc>
              <a:spcBef>
                <a:spcPct val="0"/>
              </a:spcBef>
            </a:pPr>
            <a:endParaRPr lang="en-US" sz="1940">
              <a:solidFill>
                <a:srgbClr val="C1FF72"/>
              </a:solidFill>
              <a:latin typeface="Garet"/>
              <a:ea typeface="Garet"/>
              <a:cs typeface="Garet"/>
              <a:sym typeface="Garet"/>
            </a:endParaRPr>
          </a:p>
        </p:txBody>
      </p:sp>
      <p:sp>
        <p:nvSpPr>
          <p:cNvPr id="9" name="TextBox 9"/>
          <p:cNvSpPr txBox="1"/>
          <p:nvPr/>
        </p:nvSpPr>
        <p:spPr>
          <a:xfrm>
            <a:off x="8967428" y="7573120"/>
            <a:ext cx="5940102" cy="2046217"/>
          </a:xfrm>
          <a:prstGeom prst="rect">
            <a:avLst/>
          </a:prstGeom>
        </p:spPr>
        <p:txBody>
          <a:bodyPr lIns="0" tIns="0" rIns="0" bIns="0" rtlCol="0" anchor="t">
            <a:spAutoFit/>
          </a:bodyPr>
          <a:lstStyle/>
          <a:p>
            <a:pPr marL="418902" lvl="1" indent="-209451" algn="just">
              <a:lnSpc>
                <a:spcPts val="2716"/>
              </a:lnSpc>
              <a:buFont typeface="Arial"/>
              <a:buChar char="•"/>
            </a:pPr>
            <a:r>
              <a:rPr lang="en-US" sz="1940">
                <a:solidFill>
                  <a:srgbClr val="C1FF72"/>
                </a:solidFill>
                <a:latin typeface="Garet"/>
                <a:ea typeface="Garet"/>
                <a:cs typeface="Garet"/>
                <a:sym typeface="Garet"/>
              </a:rPr>
              <a:t>The models were trained to predict crime type or whether a crime is likely in a given place-time combination.</a:t>
            </a:r>
          </a:p>
          <a:p>
            <a:pPr marL="418902" lvl="1" indent="-209451" algn="just">
              <a:lnSpc>
                <a:spcPts val="2716"/>
              </a:lnSpc>
              <a:spcBef>
                <a:spcPct val="0"/>
              </a:spcBef>
              <a:buFont typeface="Arial"/>
              <a:buChar char="•"/>
            </a:pPr>
            <a:r>
              <a:rPr lang="en-US" sz="1940">
                <a:solidFill>
                  <a:srgbClr val="C1FF72"/>
                </a:solidFill>
                <a:latin typeface="Garet"/>
                <a:ea typeface="Garet"/>
                <a:cs typeface="Garet"/>
                <a:sym typeface="Garet"/>
              </a:rPr>
              <a:t>Cross-validation was used to improve generalizability and reduce overfitting.</a:t>
            </a:r>
          </a:p>
          <a:p>
            <a:pPr algn="just">
              <a:lnSpc>
                <a:spcPts val="2716"/>
              </a:lnSpc>
              <a:spcBef>
                <a:spcPct val="0"/>
              </a:spcBef>
            </a:pPr>
            <a:endParaRPr lang="en-US" sz="1940">
              <a:solidFill>
                <a:srgbClr val="C1FF72"/>
              </a:solidFill>
              <a:latin typeface="Garet"/>
              <a:ea typeface="Garet"/>
              <a:cs typeface="Garet"/>
              <a:sym typeface="Garet"/>
            </a:endParaRPr>
          </a:p>
        </p:txBody>
      </p:sp>
      <p:sp>
        <p:nvSpPr>
          <p:cNvPr id="10" name="Freeform 10"/>
          <p:cNvSpPr/>
          <p:nvPr/>
        </p:nvSpPr>
        <p:spPr>
          <a:xfrm rot="10627808" flipV="1">
            <a:off x="8018612" y="6175219"/>
            <a:ext cx="1239266" cy="1146884"/>
          </a:xfrm>
          <a:custGeom>
            <a:avLst/>
            <a:gdLst/>
            <a:ahLst/>
            <a:cxnLst/>
            <a:rect l="l" t="t" r="r" b="b"/>
            <a:pathLst>
              <a:path w="1239266" h="1146884">
                <a:moveTo>
                  <a:pt x="0" y="1146884"/>
                </a:moveTo>
                <a:lnTo>
                  <a:pt x="1239266" y="1146884"/>
                </a:lnTo>
                <a:lnTo>
                  <a:pt x="1239266" y="0"/>
                </a:lnTo>
                <a:lnTo>
                  <a:pt x="0" y="0"/>
                </a:lnTo>
                <a:lnTo>
                  <a:pt x="0" y="1146884"/>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9"/>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43434"/>
        </a:solidFill>
        <a:effectLst/>
      </p:bgPr>
    </p:bg>
    <p:spTree>
      <p:nvGrpSpPr>
        <p:cNvPr id="1" name=""/>
        <p:cNvGrpSpPr/>
        <p:nvPr/>
      </p:nvGrpSpPr>
      <p:grpSpPr>
        <a:xfrm>
          <a:off x="0" y="0"/>
          <a:ext cx="0" cy="0"/>
          <a:chOff x="0" y="0"/>
          <a:chExt cx="0" cy="0"/>
        </a:xfrm>
      </p:grpSpPr>
      <p:sp>
        <p:nvSpPr>
          <p:cNvPr id="2" name="Freeform 2"/>
          <p:cNvSpPr/>
          <p:nvPr/>
        </p:nvSpPr>
        <p:spPr>
          <a:xfrm rot="-5400000">
            <a:off x="7346574" y="1162926"/>
            <a:ext cx="15352824" cy="18004378"/>
          </a:xfrm>
          <a:custGeom>
            <a:avLst/>
            <a:gdLst/>
            <a:ahLst/>
            <a:cxnLst/>
            <a:rect l="l" t="t" r="r" b="b"/>
            <a:pathLst>
              <a:path w="15352824" h="18004378">
                <a:moveTo>
                  <a:pt x="0" y="0"/>
                </a:moveTo>
                <a:lnTo>
                  <a:pt x="15352823" y="0"/>
                </a:lnTo>
                <a:lnTo>
                  <a:pt x="15352823" y="18004377"/>
                </a:lnTo>
                <a:lnTo>
                  <a:pt x="0" y="18004377"/>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502558" y="-936521"/>
            <a:ext cx="7090280" cy="9414778"/>
            <a:chOff x="0" y="0"/>
            <a:chExt cx="1527578" cy="2028384"/>
          </a:xfrm>
        </p:grpSpPr>
        <p:sp>
          <p:nvSpPr>
            <p:cNvPr id="4" name="Freeform 4"/>
            <p:cNvSpPr/>
            <p:nvPr/>
          </p:nvSpPr>
          <p:spPr>
            <a:xfrm>
              <a:off x="0" y="0"/>
              <a:ext cx="1527578" cy="2028384"/>
            </a:xfrm>
            <a:custGeom>
              <a:avLst/>
              <a:gdLst/>
              <a:ahLst/>
              <a:cxnLst/>
              <a:rect l="l" t="t" r="r" b="b"/>
              <a:pathLst>
                <a:path w="1527578" h="2028384">
                  <a:moveTo>
                    <a:pt x="25114" y="0"/>
                  </a:moveTo>
                  <a:lnTo>
                    <a:pt x="1502464" y="0"/>
                  </a:lnTo>
                  <a:cubicBezTo>
                    <a:pt x="1516334" y="0"/>
                    <a:pt x="1527578" y="11244"/>
                    <a:pt x="1527578" y="25114"/>
                  </a:cubicBezTo>
                  <a:lnTo>
                    <a:pt x="1527578" y="2003270"/>
                  </a:lnTo>
                  <a:cubicBezTo>
                    <a:pt x="1527578" y="2009930"/>
                    <a:pt x="1524932" y="2016318"/>
                    <a:pt x="1520222" y="2021028"/>
                  </a:cubicBezTo>
                  <a:cubicBezTo>
                    <a:pt x="1515513" y="2025738"/>
                    <a:pt x="1509125" y="2028384"/>
                    <a:pt x="1502464" y="2028384"/>
                  </a:cubicBezTo>
                  <a:lnTo>
                    <a:pt x="25114" y="2028384"/>
                  </a:lnTo>
                  <a:cubicBezTo>
                    <a:pt x="11244" y="2028384"/>
                    <a:pt x="0" y="2017140"/>
                    <a:pt x="0" y="2003270"/>
                  </a:cubicBezTo>
                  <a:lnTo>
                    <a:pt x="0" y="25114"/>
                  </a:lnTo>
                  <a:cubicBezTo>
                    <a:pt x="0" y="11244"/>
                    <a:pt x="11244" y="0"/>
                    <a:pt x="25114" y="0"/>
                  </a:cubicBezTo>
                  <a:close/>
                </a:path>
              </a:pathLst>
            </a:custGeom>
            <a:blipFill>
              <a:blip r:embed="rId4">
                <a:alphaModFix amt="59000"/>
              </a:blip>
              <a:stretch>
                <a:fillRect t="-6482" b="-6482"/>
              </a:stretch>
            </a:blipFill>
            <a:ln w="19050" cap="rnd">
              <a:solidFill>
                <a:srgbClr val="C1FF72">
                  <a:alpha val="58824"/>
                </a:srgbClr>
              </a:solidFill>
              <a:prstDash val="solid"/>
              <a:round/>
            </a:ln>
          </p:spPr>
        </p:sp>
      </p:grpSp>
      <p:sp>
        <p:nvSpPr>
          <p:cNvPr id="5" name="Freeform 5"/>
          <p:cNvSpPr/>
          <p:nvPr/>
        </p:nvSpPr>
        <p:spPr>
          <a:xfrm>
            <a:off x="8601339" y="1587484"/>
            <a:ext cx="1802438" cy="1802438"/>
          </a:xfrm>
          <a:custGeom>
            <a:avLst/>
            <a:gdLst/>
            <a:ahLst/>
            <a:cxnLst/>
            <a:rect l="l" t="t" r="r" b="b"/>
            <a:pathLst>
              <a:path w="1802438" h="1802438">
                <a:moveTo>
                  <a:pt x="0" y="0"/>
                </a:moveTo>
                <a:lnTo>
                  <a:pt x="1802438" y="0"/>
                </a:lnTo>
                <a:lnTo>
                  <a:pt x="1802438" y="1802437"/>
                </a:lnTo>
                <a:lnTo>
                  <a:pt x="0" y="18024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5691619" y="5814067"/>
            <a:ext cx="1802438" cy="1802438"/>
          </a:xfrm>
          <a:custGeom>
            <a:avLst/>
            <a:gdLst/>
            <a:ahLst/>
            <a:cxnLst/>
            <a:rect l="l" t="t" r="r" b="b"/>
            <a:pathLst>
              <a:path w="1802438" h="1802438">
                <a:moveTo>
                  <a:pt x="0" y="0"/>
                </a:moveTo>
                <a:lnTo>
                  <a:pt x="1802438" y="0"/>
                </a:lnTo>
                <a:lnTo>
                  <a:pt x="1802438" y="1802437"/>
                </a:lnTo>
                <a:lnTo>
                  <a:pt x="0" y="18024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460661" y="7874571"/>
            <a:ext cx="11120272" cy="1702181"/>
          </a:xfrm>
          <a:prstGeom prst="rect">
            <a:avLst/>
          </a:prstGeom>
        </p:spPr>
        <p:txBody>
          <a:bodyPr lIns="0" tIns="0" rIns="0" bIns="0" rtlCol="0" anchor="t">
            <a:spAutoFit/>
          </a:bodyPr>
          <a:lstStyle/>
          <a:p>
            <a:pPr algn="l">
              <a:lnSpc>
                <a:spcPts val="6193"/>
              </a:lnSpc>
            </a:pPr>
            <a:r>
              <a:rPr lang="en-US" sz="6732">
                <a:solidFill>
                  <a:srgbClr val="C1FF72"/>
                </a:solidFill>
                <a:latin typeface="Horizon"/>
                <a:ea typeface="Horizon"/>
                <a:cs typeface="Horizon"/>
                <a:sym typeface="Horizon"/>
              </a:rPr>
              <a:t>Model Performance</a:t>
            </a:r>
          </a:p>
        </p:txBody>
      </p:sp>
      <p:sp>
        <p:nvSpPr>
          <p:cNvPr id="8" name="TextBox 8"/>
          <p:cNvSpPr txBox="1"/>
          <p:nvPr/>
        </p:nvSpPr>
        <p:spPr>
          <a:xfrm>
            <a:off x="290021" y="1540806"/>
            <a:ext cx="8109665" cy="6075698"/>
          </a:xfrm>
          <a:prstGeom prst="rect">
            <a:avLst/>
          </a:prstGeom>
        </p:spPr>
        <p:txBody>
          <a:bodyPr lIns="0" tIns="0" rIns="0" bIns="0" rtlCol="0" anchor="t">
            <a:spAutoFit/>
          </a:bodyPr>
          <a:lstStyle/>
          <a:p>
            <a:pPr marL="571901" lvl="1" indent="-285951" algn="just">
              <a:lnSpc>
                <a:spcPts val="3708"/>
              </a:lnSpc>
              <a:buFont typeface="Arial"/>
              <a:buChar char="•"/>
            </a:pPr>
            <a:r>
              <a:rPr lang="en-US" sz="2648">
                <a:solidFill>
                  <a:srgbClr val="C1FF72"/>
                </a:solidFill>
                <a:latin typeface="League Spartan"/>
                <a:ea typeface="League Spartan"/>
                <a:cs typeface="League Spartan"/>
                <a:sym typeface="League Spartan"/>
              </a:rPr>
              <a:t>Accuracy: Random Forest achieved ~82% accuracy.</a:t>
            </a:r>
          </a:p>
          <a:p>
            <a:pPr marL="571901" lvl="1" indent="-285951" algn="just">
              <a:lnSpc>
                <a:spcPts val="3708"/>
              </a:lnSpc>
              <a:buFont typeface="Arial"/>
              <a:buChar char="•"/>
            </a:pPr>
            <a:r>
              <a:rPr lang="en-US" sz="2648">
                <a:solidFill>
                  <a:srgbClr val="C1FF72"/>
                </a:solidFill>
                <a:latin typeface="League Spartan"/>
                <a:ea typeface="League Spartan"/>
                <a:cs typeface="League Spartan"/>
                <a:sym typeface="League Spartan"/>
              </a:rPr>
              <a:t>Precision &amp; Recall:</a:t>
            </a:r>
          </a:p>
          <a:p>
            <a:pPr marL="571901" lvl="1" indent="-285951" algn="just">
              <a:lnSpc>
                <a:spcPts val="3708"/>
              </a:lnSpc>
              <a:buFont typeface="Arial"/>
              <a:buChar char="•"/>
            </a:pPr>
            <a:r>
              <a:rPr lang="en-US" sz="2648">
                <a:solidFill>
                  <a:srgbClr val="C1FF72"/>
                </a:solidFill>
                <a:latin typeface="League Spartan"/>
                <a:ea typeface="League Spartan"/>
                <a:cs typeface="League Spartan"/>
                <a:sym typeface="League Spartan"/>
              </a:rPr>
              <a:t>High for common crimes like theft.</a:t>
            </a:r>
          </a:p>
          <a:p>
            <a:pPr marL="571901" lvl="1" indent="-285951" algn="just">
              <a:lnSpc>
                <a:spcPts val="3708"/>
              </a:lnSpc>
              <a:buFont typeface="Arial"/>
              <a:buChar char="•"/>
            </a:pPr>
            <a:r>
              <a:rPr lang="en-US" sz="2648">
                <a:solidFill>
                  <a:srgbClr val="C1FF72"/>
                </a:solidFill>
                <a:latin typeface="League Spartan"/>
                <a:ea typeface="League Spartan"/>
                <a:cs typeface="League Spartan"/>
                <a:sym typeface="League Spartan"/>
              </a:rPr>
              <a:t>Lower for rare crimes like fraud (class imbalance issue).</a:t>
            </a:r>
          </a:p>
          <a:p>
            <a:pPr marL="571901" lvl="1" indent="-285951" algn="just">
              <a:lnSpc>
                <a:spcPts val="3708"/>
              </a:lnSpc>
              <a:buFont typeface="Arial"/>
              <a:buChar char="•"/>
            </a:pPr>
            <a:r>
              <a:rPr lang="en-US" sz="2648">
                <a:solidFill>
                  <a:srgbClr val="C1FF72"/>
                </a:solidFill>
                <a:latin typeface="League Spartan"/>
                <a:ea typeface="League Spartan"/>
                <a:cs typeface="League Spartan"/>
                <a:sym typeface="League Spartan"/>
              </a:rPr>
              <a:t>Confusion Matrix: Helped identify where the model confused two crime types.</a:t>
            </a:r>
          </a:p>
          <a:p>
            <a:pPr marL="571901" lvl="1" indent="-285951" algn="just">
              <a:lnSpc>
                <a:spcPts val="3708"/>
              </a:lnSpc>
              <a:buFont typeface="Arial"/>
              <a:buChar char="•"/>
            </a:pPr>
            <a:r>
              <a:rPr lang="en-US" sz="2648">
                <a:solidFill>
                  <a:srgbClr val="C1FF72"/>
                </a:solidFill>
                <a:latin typeface="League Spartan"/>
                <a:ea typeface="League Spartan"/>
                <a:cs typeface="League Spartan"/>
                <a:sym typeface="League Spartan"/>
              </a:rPr>
              <a:t>ROC Curve and AUC: Used to measure model’s classification power.</a:t>
            </a:r>
          </a:p>
          <a:p>
            <a:pPr marL="571901" lvl="1" indent="-285951" algn="just">
              <a:lnSpc>
                <a:spcPts val="3708"/>
              </a:lnSpc>
              <a:spcBef>
                <a:spcPct val="0"/>
              </a:spcBef>
              <a:buFont typeface="Arial"/>
              <a:buChar char="•"/>
            </a:pPr>
            <a:r>
              <a:rPr lang="en-US" sz="2648">
                <a:solidFill>
                  <a:srgbClr val="C1FF72"/>
                </a:solidFill>
                <a:latin typeface="League Spartan"/>
                <a:ea typeface="League Spartan"/>
                <a:cs typeface="League Spartan"/>
                <a:sym typeface="League Spartan"/>
              </a:rPr>
              <a:t>Overall, Random Forest was the better performer and is recommended for use.</a:t>
            </a:r>
          </a:p>
          <a:p>
            <a:pPr algn="just">
              <a:lnSpc>
                <a:spcPts val="3708"/>
              </a:lnSpc>
              <a:spcBef>
                <a:spcPct val="0"/>
              </a:spcBef>
            </a:pPr>
            <a:endParaRPr lang="en-US" sz="2648">
              <a:solidFill>
                <a:srgbClr val="C1FF72"/>
              </a:solidFill>
              <a:latin typeface="League Spartan"/>
              <a:ea typeface="League Spartan"/>
              <a:cs typeface="League Spartan"/>
              <a:sym typeface="League Spartan"/>
            </a:endParaRPr>
          </a:p>
        </p:txBody>
      </p:sp>
      <p:sp>
        <p:nvSpPr>
          <p:cNvPr id="9" name="Freeform 9"/>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7"/>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43434"/>
        </a:solidFill>
        <a:effectLst/>
      </p:bgPr>
    </p:bg>
    <p:spTree>
      <p:nvGrpSpPr>
        <p:cNvPr id="1" name=""/>
        <p:cNvGrpSpPr/>
        <p:nvPr/>
      </p:nvGrpSpPr>
      <p:grpSpPr>
        <a:xfrm>
          <a:off x="0" y="0"/>
          <a:ext cx="0" cy="0"/>
          <a:chOff x="0" y="0"/>
          <a:chExt cx="0" cy="0"/>
        </a:xfrm>
      </p:grpSpPr>
      <p:sp>
        <p:nvSpPr>
          <p:cNvPr id="2" name="Freeform 2"/>
          <p:cNvSpPr/>
          <p:nvPr/>
        </p:nvSpPr>
        <p:spPr>
          <a:xfrm rot="-5400000">
            <a:off x="8675475" y="3430937"/>
            <a:ext cx="11049322" cy="12957627"/>
          </a:xfrm>
          <a:custGeom>
            <a:avLst/>
            <a:gdLst/>
            <a:ahLst/>
            <a:cxnLst/>
            <a:rect l="l" t="t" r="r" b="b"/>
            <a:pathLst>
              <a:path w="11049322" h="12957627">
                <a:moveTo>
                  <a:pt x="0" y="0"/>
                </a:moveTo>
                <a:lnTo>
                  <a:pt x="11049322" y="0"/>
                </a:lnTo>
                <a:lnTo>
                  <a:pt x="11049322" y="12957626"/>
                </a:lnTo>
                <a:lnTo>
                  <a:pt x="0" y="12957626"/>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3081856" y="-7275613"/>
            <a:ext cx="11049322" cy="12957627"/>
          </a:xfrm>
          <a:custGeom>
            <a:avLst/>
            <a:gdLst/>
            <a:ahLst/>
            <a:cxnLst/>
            <a:rect l="l" t="t" r="r" b="b"/>
            <a:pathLst>
              <a:path w="11049322" h="12957627">
                <a:moveTo>
                  <a:pt x="0" y="0"/>
                </a:moveTo>
                <a:lnTo>
                  <a:pt x="11049322" y="0"/>
                </a:lnTo>
                <a:lnTo>
                  <a:pt x="11049322" y="12957627"/>
                </a:lnTo>
                <a:lnTo>
                  <a:pt x="0" y="12957627"/>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835184" y="1284761"/>
            <a:ext cx="6600425" cy="3736276"/>
            <a:chOff x="0" y="0"/>
            <a:chExt cx="1422040" cy="804969"/>
          </a:xfrm>
        </p:grpSpPr>
        <p:sp>
          <p:nvSpPr>
            <p:cNvPr id="5" name="Freeform 5"/>
            <p:cNvSpPr/>
            <p:nvPr/>
          </p:nvSpPr>
          <p:spPr>
            <a:xfrm>
              <a:off x="0" y="0"/>
              <a:ext cx="1422040" cy="804969"/>
            </a:xfrm>
            <a:custGeom>
              <a:avLst/>
              <a:gdLst/>
              <a:ahLst/>
              <a:cxnLst/>
              <a:rect l="l" t="t" r="r" b="b"/>
              <a:pathLst>
                <a:path w="1422040" h="804969">
                  <a:moveTo>
                    <a:pt x="26978" y="0"/>
                  </a:moveTo>
                  <a:lnTo>
                    <a:pt x="1395063" y="0"/>
                  </a:lnTo>
                  <a:cubicBezTo>
                    <a:pt x="1402218" y="0"/>
                    <a:pt x="1409080" y="2842"/>
                    <a:pt x="1414139" y="7902"/>
                  </a:cubicBezTo>
                  <a:cubicBezTo>
                    <a:pt x="1419198" y="12961"/>
                    <a:pt x="1422040" y="19823"/>
                    <a:pt x="1422040" y="26978"/>
                  </a:cubicBezTo>
                  <a:lnTo>
                    <a:pt x="1422040" y="777991"/>
                  </a:lnTo>
                  <a:cubicBezTo>
                    <a:pt x="1422040" y="785146"/>
                    <a:pt x="1419198" y="792008"/>
                    <a:pt x="1414139" y="797067"/>
                  </a:cubicBezTo>
                  <a:cubicBezTo>
                    <a:pt x="1409080" y="802126"/>
                    <a:pt x="1402218" y="804969"/>
                    <a:pt x="1395063" y="804969"/>
                  </a:cubicBezTo>
                  <a:lnTo>
                    <a:pt x="26978" y="804969"/>
                  </a:lnTo>
                  <a:cubicBezTo>
                    <a:pt x="19823" y="804969"/>
                    <a:pt x="12961" y="802126"/>
                    <a:pt x="7902" y="797067"/>
                  </a:cubicBezTo>
                  <a:cubicBezTo>
                    <a:pt x="2842" y="792008"/>
                    <a:pt x="0" y="785146"/>
                    <a:pt x="0" y="777991"/>
                  </a:cubicBezTo>
                  <a:lnTo>
                    <a:pt x="0" y="26978"/>
                  </a:lnTo>
                  <a:cubicBezTo>
                    <a:pt x="0" y="19823"/>
                    <a:pt x="2842" y="12961"/>
                    <a:pt x="7902" y="7902"/>
                  </a:cubicBezTo>
                  <a:cubicBezTo>
                    <a:pt x="12961" y="2842"/>
                    <a:pt x="19823" y="0"/>
                    <a:pt x="26978" y="0"/>
                  </a:cubicBezTo>
                  <a:close/>
                </a:path>
              </a:pathLst>
            </a:custGeom>
            <a:blipFill>
              <a:blip r:embed="rId4">
                <a:alphaModFix amt="75000"/>
              </a:blip>
              <a:stretch>
                <a:fillRect t="-8885" b="-8885"/>
              </a:stretch>
            </a:blipFill>
            <a:ln w="19050" cap="rnd">
              <a:solidFill>
                <a:srgbClr val="C1FF72">
                  <a:alpha val="74902"/>
                </a:srgbClr>
              </a:solidFill>
              <a:prstDash val="solid"/>
              <a:round/>
            </a:ln>
          </p:spPr>
        </p:sp>
      </p:grpSp>
      <p:sp>
        <p:nvSpPr>
          <p:cNvPr id="6" name="Freeform 6"/>
          <p:cNvSpPr/>
          <p:nvPr/>
        </p:nvSpPr>
        <p:spPr>
          <a:xfrm>
            <a:off x="1175850" y="2473805"/>
            <a:ext cx="1353072" cy="1353072"/>
          </a:xfrm>
          <a:custGeom>
            <a:avLst/>
            <a:gdLst/>
            <a:ahLst/>
            <a:cxnLst/>
            <a:rect l="l" t="t" r="r" b="b"/>
            <a:pathLst>
              <a:path w="1353072" h="1353072">
                <a:moveTo>
                  <a:pt x="0" y="0"/>
                </a:moveTo>
                <a:lnTo>
                  <a:pt x="1353072" y="0"/>
                </a:lnTo>
                <a:lnTo>
                  <a:pt x="1353072" y="1353071"/>
                </a:lnTo>
                <a:lnTo>
                  <a:pt x="0" y="13530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7" name="Group 7"/>
          <p:cNvGrpSpPr/>
          <p:nvPr/>
        </p:nvGrpSpPr>
        <p:grpSpPr>
          <a:xfrm>
            <a:off x="9738945" y="5265964"/>
            <a:ext cx="6600425" cy="3736276"/>
            <a:chOff x="0" y="0"/>
            <a:chExt cx="1422040" cy="804969"/>
          </a:xfrm>
        </p:grpSpPr>
        <p:sp>
          <p:nvSpPr>
            <p:cNvPr id="8" name="Freeform 8"/>
            <p:cNvSpPr/>
            <p:nvPr/>
          </p:nvSpPr>
          <p:spPr>
            <a:xfrm>
              <a:off x="0" y="0"/>
              <a:ext cx="1422040" cy="804969"/>
            </a:xfrm>
            <a:custGeom>
              <a:avLst/>
              <a:gdLst/>
              <a:ahLst/>
              <a:cxnLst/>
              <a:rect l="l" t="t" r="r" b="b"/>
              <a:pathLst>
                <a:path w="1422040" h="804969">
                  <a:moveTo>
                    <a:pt x="26978" y="0"/>
                  </a:moveTo>
                  <a:lnTo>
                    <a:pt x="1395063" y="0"/>
                  </a:lnTo>
                  <a:cubicBezTo>
                    <a:pt x="1402218" y="0"/>
                    <a:pt x="1409080" y="2842"/>
                    <a:pt x="1414139" y="7902"/>
                  </a:cubicBezTo>
                  <a:cubicBezTo>
                    <a:pt x="1419198" y="12961"/>
                    <a:pt x="1422040" y="19823"/>
                    <a:pt x="1422040" y="26978"/>
                  </a:cubicBezTo>
                  <a:lnTo>
                    <a:pt x="1422040" y="777991"/>
                  </a:lnTo>
                  <a:cubicBezTo>
                    <a:pt x="1422040" y="785146"/>
                    <a:pt x="1419198" y="792008"/>
                    <a:pt x="1414139" y="797067"/>
                  </a:cubicBezTo>
                  <a:cubicBezTo>
                    <a:pt x="1409080" y="802126"/>
                    <a:pt x="1402218" y="804969"/>
                    <a:pt x="1395063" y="804969"/>
                  </a:cubicBezTo>
                  <a:lnTo>
                    <a:pt x="26978" y="804969"/>
                  </a:lnTo>
                  <a:cubicBezTo>
                    <a:pt x="19823" y="804969"/>
                    <a:pt x="12961" y="802126"/>
                    <a:pt x="7902" y="797067"/>
                  </a:cubicBezTo>
                  <a:cubicBezTo>
                    <a:pt x="2842" y="792008"/>
                    <a:pt x="0" y="785146"/>
                    <a:pt x="0" y="777991"/>
                  </a:cubicBezTo>
                  <a:lnTo>
                    <a:pt x="0" y="26978"/>
                  </a:lnTo>
                  <a:cubicBezTo>
                    <a:pt x="0" y="19823"/>
                    <a:pt x="2842" y="12961"/>
                    <a:pt x="7902" y="7902"/>
                  </a:cubicBezTo>
                  <a:cubicBezTo>
                    <a:pt x="12961" y="2842"/>
                    <a:pt x="19823" y="0"/>
                    <a:pt x="26978" y="0"/>
                  </a:cubicBezTo>
                  <a:close/>
                </a:path>
              </a:pathLst>
            </a:custGeom>
            <a:blipFill>
              <a:blip r:embed="rId7">
                <a:alphaModFix amt="62000"/>
              </a:blip>
              <a:stretch>
                <a:fillRect t="-60411" b="-60411"/>
              </a:stretch>
            </a:blipFill>
            <a:ln w="19050" cap="rnd">
              <a:solidFill>
                <a:srgbClr val="C1FF72">
                  <a:alpha val="61961"/>
                </a:srgbClr>
              </a:solidFill>
              <a:prstDash val="solid"/>
              <a:round/>
            </a:ln>
          </p:spPr>
        </p:sp>
      </p:grpSp>
      <p:sp>
        <p:nvSpPr>
          <p:cNvPr id="9" name="Freeform 9"/>
          <p:cNvSpPr/>
          <p:nvPr/>
        </p:nvSpPr>
        <p:spPr>
          <a:xfrm>
            <a:off x="15722317" y="7905228"/>
            <a:ext cx="1353072" cy="1353072"/>
          </a:xfrm>
          <a:custGeom>
            <a:avLst/>
            <a:gdLst/>
            <a:ahLst/>
            <a:cxnLst/>
            <a:rect l="l" t="t" r="r" b="b"/>
            <a:pathLst>
              <a:path w="1353072" h="1353072">
                <a:moveTo>
                  <a:pt x="0" y="0"/>
                </a:moveTo>
                <a:lnTo>
                  <a:pt x="1353072" y="0"/>
                </a:lnTo>
                <a:lnTo>
                  <a:pt x="1353072" y="1353072"/>
                </a:lnTo>
                <a:lnTo>
                  <a:pt x="0" y="13530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9348912" y="277054"/>
            <a:ext cx="6713871" cy="1608066"/>
          </a:xfrm>
          <a:prstGeom prst="rect">
            <a:avLst/>
          </a:prstGeom>
        </p:spPr>
        <p:txBody>
          <a:bodyPr lIns="0" tIns="0" rIns="0" bIns="0" rtlCol="0" anchor="t">
            <a:spAutoFit/>
          </a:bodyPr>
          <a:lstStyle/>
          <a:p>
            <a:pPr algn="l">
              <a:lnSpc>
                <a:spcPts val="5871"/>
              </a:lnSpc>
            </a:pPr>
            <a:r>
              <a:rPr lang="en-US" sz="6381">
                <a:solidFill>
                  <a:srgbClr val="C1FF72"/>
                </a:solidFill>
                <a:latin typeface="Horizon"/>
                <a:ea typeface="Horizon"/>
                <a:cs typeface="Horizon"/>
                <a:sym typeface="Horizon"/>
              </a:rPr>
              <a:t>Case Studies</a:t>
            </a:r>
          </a:p>
        </p:txBody>
      </p:sp>
      <p:sp>
        <p:nvSpPr>
          <p:cNvPr id="11" name="TextBox 11"/>
          <p:cNvSpPr txBox="1"/>
          <p:nvPr/>
        </p:nvSpPr>
        <p:spPr>
          <a:xfrm>
            <a:off x="9348912" y="2203562"/>
            <a:ext cx="8356727" cy="2696335"/>
          </a:xfrm>
          <a:prstGeom prst="rect">
            <a:avLst/>
          </a:prstGeom>
        </p:spPr>
        <p:txBody>
          <a:bodyPr lIns="0" tIns="0" rIns="0" bIns="0" rtlCol="0" anchor="t">
            <a:spAutoFit/>
          </a:bodyPr>
          <a:lstStyle/>
          <a:p>
            <a:pPr algn="just">
              <a:lnSpc>
                <a:spcPts val="3439"/>
              </a:lnSpc>
            </a:pPr>
            <a:r>
              <a:rPr lang="en-US" sz="2456">
                <a:solidFill>
                  <a:srgbClr val="C1FF72"/>
                </a:solidFill>
                <a:latin typeface="League Spartan"/>
                <a:ea typeface="League Spartan"/>
                <a:cs typeface="League Spartan"/>
                <a:sym typeface="League Spartan"/>
              </a:rPr>
              <a:t>Case 1: </a:t>
            </a:r>
          </a:p>
          <a:p>
            <a:pPr algn="just">
              <a:lnSpc>
                <a:spcPts val="1134"/>
              </a:lnSpc>
            </a:pPr>
            <a:endParaRPr lang="en-US" sz="2456">
              <a:solidFill>
                <a:srgbClr val="C1FF72"/>
              </a:solidFill>
              <a:latin typeface="League Spartan"/>
              <a:ea typeface="League Spartan"/>
              <a:cs typeface="League Spartan"/>
              <a:sym typeface="League Spartan"/>
            </a:endParaRPr>
          </a:p>
          <a:p>
            <a:pPr marL="530367" lvl="1" indent="-265183" algn="just">
              <a:lnSpc>
                <a:spcPts val="3439"/>
              </a:lnSpc>
              <a:buFont typeface="Arial"/>
              <a:buChar char="•"/>
            </a:pPr>
            <a:r>
              <a:rPr lang="en-US" sz="2456">
                <a:solidFill>
                  <a:srgbClr val="C1FF72"/>
                </a:solidFill>
                <a:latin typeface="Garet"/>
                <a:ea typeface="Garet"/>
                <a:cs typeface="Garet"/>
                <a:sym typeface="Garet"/>
              </a:rPr>
              <a:t>Input: District A, Saturday, 9 PM</a:t>
            </a:r>
          </a:p>
          <a:p>
            <a:pPr marL="530367" lvl="1" indent="-265183" algn="just">
              <a:lnSpc>
                <a:spcPts val="3439"/>
              </a:lnSpc>
              <a:buFont typeface="Arial"/>
              <a:buChar char="•"/>
            </a:pPr>
            <a:r>
              <a:rPr lang="en-US" sz="2456">
                <a:solidFill>
                  <a:srgbClr val="C1FF72"/>
                </a:solidFill>
                <a:latin typeface="Garet"/>
                <a:ea typeface="Garet"/>
                <a:cs typeface="Garet"/>
                <a:sym typeface="Garet"/>
              </a:rPr>
              <a:t>Model: Predicted high theft risk</a:t>
            </a:r>
          </a:p>
          <a:p>
            <a:pPr marL="530367" lvl="1" indent="-265183" algn="just">
              <a:lnSpc>
                <a:spcPts val="3439"/>
              </a:lnSpc>
              <a:buFont typeface="Arial"/>
              <a:buChar char="•"/>
            </a:pPr>
            <a:r>
              <a:rPr lang="en-US" sz="2456">
                <a:solidFill>
                  <a:srgbClr val="C1FF72"/>
                </a:solidFill>
                <a:latin typeface="Garet"/>
                <a:ea typeface="Garet"/>
                <a:cs typeface="Garet"/>
                <a:sym typeface="Garet"/>
              </a:rPr>
              <a:t>Reality: Theft was reported in that zone in the dataset</a:t>
            </a:r>
          </a:p>
          <a:p>
            <a:pPr algn="just">
              <a:lnSpc>
                <a:spcPts val="3439"/>
              </a:lnSpc>
              <a:spcBef>
                <a:spcPct val="0"/>
              </a:spcBef>
            </a:pPr>
            <a:endParaRPr lang="en-US" sz="2456">
              <a:solidFill>
                <a:srgbClr val="C1FF72"/>
              </a:solidFill>
              <a:latin typeface="Garet"/>
              <a:ea typeface="Garet"/>
              <a:cs typeface="Garet"/>
              <a:sym typeface="Garet"/>
            </a:endParaRPr>
          </a:p>
        </p:txBody>
      </p:sp>
      <p:sp>
        <p:nvSpPr>
          <p:cNvPr id="12" name="TextBox 12"/>
          <p:cNvSpPr txBox="1"/>
          <p:nvPr/>
        </p:nvSpPr>
        <p:spPr>
          <a:xfrm>
            <a:off x="1462353" y="5762753"/>
            <a:ext cx="7886559" cy="2142476"/>
          </a:xfrm>
          <a:prstGeom prst="rect">
            <a:avLst/>
          </a:prstGeom>
        </p:spPr>
        <p:txBody>
          <a:bodyPr lIns="0" tIns="0" rIns="0" bIns="0" rtlCol="0" anchor="t">
            <a:spAutoFit/>
          </a:bodyPr>
          <a:lstStyle/>
          <a:p>
            <a:pPr algn="just">
              <a:lnSpc>
                <a:spcPts val="3245"/>
              </a:lnSpc>
            </a:pPr>
            <a:r>
              <a:rPr lang="en-US" sz="2318">
                <a:solidFill>
                  <a:srgbClr val="C1FF72"/>
                </a:solidFill>
                <a:latin typeface="League Spartan"/>
                <a:ea typeface="League Spartan"/>
                <a:cs typeface="League Spartan"/>
                <a:sym typeface="League Spartan"/>
              </a:rPr>
              <a:t>Case 2: </a:t>
            </a:r>
          </a:p>
          <a:p>
            <a:pPr algn="just">
              <a:lnSpc>
                <a:spcPts val="1071"/>
              </a:lnSpc>
            </a:pPr>
            <a:endParaRPr lang="en-US" sz="2318">
              <a:solidFill>
                <a:srgbClr val="C1FF72"/>
              </a:solidFill>
              <a:latin typeface="League Spartan"/>
              <a:ea typeface="League Spartan"/>
              <a:cs typeface="League Spartan"/>
              <a:sym typeface="League Spartan"/>
            </a:endParaRPr>
          </a:p>
          <a:p>
            <a:pPr marL="500527" lvl="1" indent="-250264" algn="just">
              <a:lnSpc>
                <a:spcPts val="3245"/>
              </a:lnSpc>
              <a:buFont typeface="Arial"/>
              <a:buChar char="•"/>
            </a:pPr>
            <a:r>
              <a:rPr lang="en-US" sz="2318">
                <a:solidFill>
                  <a:srgbClr val="C1FF72"/>
                </a:solidFill>
                <a:latin typeface="Garet"/>
                <a:ea typeface="Garet"/>
                <a:cs typeface="Garet"/>
                <a:sym typeface="Garet"/>
              </a:rPr>
              <a:t>Input: Downtown, Weekday Night</a:t>
            </a:r>
          </a:p>
          <a:p>
            <a:pPr marL="500527" lvl="1" indent="-250264" algn="just">
              <a:lnSpc>
                <a:spcPts val="3245"/>
              </a:lnSpc>
              <a:buFont typeface="Arial"/>
              <a:buChar char="•"/>
            </a:pPr>
            <a:r>
              <a:rPr lang="en-US" sz="2318">
                <a:solidFill>
                  <a:srgbClr val="C1FF72"/>
                </a:solidFill>
                <a:latin typeface="Garet"/>
                <a:ea typeface="Garet"/>
                <a:cs typeface="Garet"/>
                <a:sym typeface="Garet"/>
              </a:rPr>
              <a:t>Model predicted assault, which aligned with actual crime log</a:t>
            </a:r>
          </a:p>
          <a:p>
            <a:pPr algn="just">
              <a:lnSpc>
                <a:spcPts val="3245"/>
              </a:lnSpc>
              <a:spcBef>
                <a:spcPct val="0"/>
              </a:spcBef>
            </a:pPr>
            <a:endParaRPr lang="en-US" sz="2318">
              <a:solidFill>
                <a:srgbClr val="C1FF72"/>
              </a:solidFill>
              <a:latin typeface="Garet"/>
              <a:ea typeface="Garet"/>
              <a:cs typeface="Garet"/>
              <a:sym typeface="Garet"/>
            </a:endParaRPr>
          </a:p>
        </p:txBody>
      </p:sp>
      <p:sp>
        <p:nvSpPr>
          <p:cNvPr id="13" name="TextBox 13"/>
          <p:cNvSpPr txBox="1"/>
          <p:nvPr/>
        </p:nvSpPr>
        <p:spPr>
          <a:xfrm>
            <a:off x="2163266" y="9467850"/>
            <a:ext cx="15711606" cy="798364"/>
          </a:xfrm>
          <a:prstGeom prst="rect">
            <a:avLst/>
          </a:prstGeom>
        </p:spPr>
        <p:txBody>
          <a:bodyPr lIns="0" tIns="0" rIns="0" bIns="0" rtlCol="0" anchor="t">
            <a:spAutoFit/>
          </a:bodyPr>
          <a:lstStyle/>
          <a:p>
            <a:pPr algn="just">
              <a:lnSpc>
                <a:spcPts val="3245"/>
              </a:lnSpc>
            </a:pPr>
            <a:r>
              <a:rPr lang="en-US" sz="2318">
                <a:solidFill>
                  <a:srgbClr val="C1FF72"/>
                </a:solidFill>
                <a:latin typeface="Libre Baskerville"/>
                <a:ea typeface="Libre Baskerville"/>
                <a:cs typeface="Libre Baskerville"/>
                <a:sym typeface="Libre Baskerville"/>
              </a:rPr>
              <a:t>These validations show the model reflects real-world trends and is practically useful.</a:t>
            </a:r>
          </a:p>
          <a:p>
            <a:pPr algn="just">
              <a:lnSpc>
                <a:spcPts val="3245"/>
              </a:lnSpc>
              <a:spcBef>
                <a:spcPct val="0"/>
              </a:spcBef>
            </a:pPr>
            <a:endParaRPr lang="en-US" sz="2318">
              <a:solidFill>
                <a:srgbClr val="C1FF72"/>
              </a:solidFill>
              <a:latin typeface="Libre Baskerville"/>
              <a:ea typeface="Libre Baskerville"/>
              <a:cs typeface="Libre Baskerville"/>
              <a:sym typeface="Libre Baskerville"/>
            </a:endParaRPr>
          </a:p>
        </p:txBody>
      </p:sp>
      <p:sp>
        <p:nvSpPr>
          <p:cNvPr id="14" name="Freeform 14"/>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8"/>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43434"/>
        </a:solidFill>
        <a:effectLst/>
      </p:bgPr>
    </p:bg>
    <p:spTree>
      <p:nvGrpSpPr>
        <p:cNvPr id="1" name=""/>
        <p:cNvGrpSpPr/>
        <p:nvPr/>
      </p:nvGrpSpPr>
      <p:grpSpPr>
        <a:xfrm>
          <a:off x="0" y="0"/>
          <a:ext cx="0" cy="0"/>
          <a:chOff x="0" y="0"/>
          <a:chExt cx="0" cy="0"/>
        </a:xfrm>
      </p:grpSpPr>
      <p:sp>
        <p:nvSpPr>
          <p:cNvPr id="2" name="Freeform 2"/>
          <p:cNvSpPr/>
          <p:nvPr/>
        </p:nvSpPr>
        <p:spPr>
          <a:xfrm rot="-5400000">
            <a:off x="-1240666" y="2060799"/>
            <a:ext cx="15352824" cy="18004378"/>
          </a:xfrm>
          <a:custGeom>
            <a:avLst/>
            <a:gdLst/>
            <a:ahLst/>
            <a:cxnLst/>
            <a:rect l="l" t="t" r="r" b="b"/>
            <a:pathLst>
              <a:path w="15352824" h="18004378">
                <a:moveTo>
                  <a:pt x="0" y="0"/>
                </a:moveTo>
                <a:lnTo>
                  <a:pt x="15352823" y="0"/>
                </a:lnTo>
                <a:lnTo>
                  <a:pt x="15352823" y="18004378"/>
                </a:lnTo>
                <a:lnTo>
                  <a:pt x="0" y="18004378"/>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954411" y="4807017"/>
            <a:ext cx="9584087" cy="3736276"/>
            <a:chOff x="0" y="0"/>
            <a:chExt cx="2064861" cy="804969"/>
          </a:xfrm>
        </p:grpSpPr>
        <p:sp>
          <p:nvSpPr>
            <p:cNvPr id="4" name="Freeform 4"/>
            <p:cNvSpPr/>
            <p:nvPr/>
          </p:nvSpPr>
          <p:spPr>
            <a:xfrm>
              <a:off x="0" y="0"/>
              <a:ext cx="2064861" cy="804969"/>
            </a:xfrm>
            <a:custGeom>
              <a:avLst/>
              <a:gdLst/>
              <a:ahLst/>
              <a:cxnLst/>
              <a:rect l="l" t="t" r="r" b="b"/>
              <a:pathLst>
                <a:path w="2064861" h="804969">
                  <a:moveTo>
                    <a:pt x="18579" y="0"/>
                  </a:moveTo>
                  <a:lnTo>
                    <a:pt x="2046282" y="0"/>
                  </a:lnTo>
                  <a:cubicBezTo>
                    <a:pt x="2051209" y="0"/>
                    <a:pt x="2055935" y="1957"/>
                    <a:pt x="2059419" y="5442"/>
                  </a:cubicBezTo>
                  <a:cubicBezTo>
                    <a:pt x="2062904" y="8926"/>
                    <a:pt x="2064861" y="13652"/>
                    <a:pt x="2064861" y="18579"/>
                  </a:cubicBezTo>
                  <a:lnTo>
                    <a:pt x="2064861" y="786389"/>
                  </a:lnTo>
                  <a:cubicBezTo>
                    <a:pt x="2064861" y="796651"/>
                    <a:pt x="2056543" y="804969"/>
                    <a:pt x="2046282" y="804969"/>
                  </a:cubicBezTo>
                  <a:lnTo>
                    <a:pt x="18579" y="804969"/>
                  </a:lnTo>
                  <a:cubicBezTo>
                    <a:pt x="13652" y="804969"/>
                    <a:pt x="8926" y="803011"/>
                    <a:pt x="5442" y="799527"/>
                  </a:cubicBezTo>
                  <a:cubicBezTo>
                    <a:pt x="1957" y="796043"/>
                    <a:pt x="0" y="791317"/>
                    <a:pt x="0" y="786389"/>
                  </a:cubicBezTo>
                  <a:lnTo>
                    <a:pt x="0" y="18579"/>
                  </a:lnTo>
                  <a:cubicBezTo>
                    <a:pt x="0" y="13652"/>
                    <a:pt x="1957" y="8926"/>
                    <a:pt x="5442" y="5442"/>
                  </a:cubicBezTo>
                  <a:cubicBezTo>
                    <a:pt x="8926" y="1957"/>
                    <a:pt x="13652" y="0"/>
                    <a:pt x="18579" y="0"/>
                  </a:cubicBezTo>
                  <a:close/>
                </a:path>
              </a:pathLst>
            </a:custGeom>
            <a:blipFill>
              <a:blip r:embed="rId4">
                <a:alphaModFix amt="69000"/>
              </a:blip>
              <a:stretch>
                <a:fillRect t="-35349" b="-35349"/>
              </a:stretch>
            </a:blipFill>
            <a:ln w="19050" cap="rnd">
              <a:solidFill>
                <a:srgbClr val="C1FF72">
                  <a:alpha val="68627"/>
                </a:srgbClr>
              </a:solidFill>
              <a:prstDash val="solid"/>
              <a:round/>
            </a:ln>
          </p:spPr>
        </p:sp>
      </p:grpSp>
      <p:sp>
        <p:nvSpPr>
          <p:cNvPr id="5" name="Freeform 5"/>
          <p:cNvSpPr/>
          <p:nvPr/>
        </p:nvSpPr>
        <p:spPr>
          <a:xfrm>
            <a:off x="702033" y="2057400"/>
            <a:ext cx="3101994" cy="3101994"/>
          </a:xfrm>
          <a:custGeom>
            <a:avLst/>
            <a:gdLst/>
            <a:ahLst/>
            <a:cxnLst/>
            <a:rect l="l" t="t" r="r" b="b"/>
            <a:pathLst>
              <a:path w="3101994" h="3101994">
                <a:moveTo>
                  <a:pt x="0" y="0"/>
                </a:moveTo>
                <a:lnTo>
                  <a:pt x="3101994" y="0"/>
                </a:lnTo>
                <a:lnTo>
                  <a:pt x="3101994" y="3101994"/>
                </a:lnTo>
                <a:lnTo>
                  <a:pt x="0" y="31019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1859380" y="4807017"/>
            <a:ext cx="3923150" cy="3736276"/>
            <a:chOff x="0" y="0"/>
            <a:chExt cx="845230" cy="804969"/>
          </a:xfrm>
        </p:grpSpPr>
        <p:sp>
          <p:nvSpPr>
            <p:cNvPr id="7" name="Freeform 7"/>
            <p:cNvSpPr/>
            <p:nvPr/>
          </p:nvSpPr>
          <p:spPr>
            <a:xfrm>
              <a:off x="0" y="0"/>
              <a:ext cx="845230" cy="804969"/>
            </a:xfrm>
            <a:custGeom>
              <a:avLst/>
              <a:gdLst/>
              <a:ahLst/>
              <a:cxnLst/>
              <a:rect l="l" t="t" r="r" b="b"/>
              <a:pathLst>
                <a:path w="845230" h="804969">
                  <a:moveTo>
                    <a:pt x="45388" y="0"/>
                  </a:moveTo>
                  <a:lnTo>
                    <a:pt x="799842" y="0"/>
                  </a:lnTo>
                  <a:cubicBezTo>
                    <a:pt x="811880" y="0"/>
                    <a:pt x="823424" y="4782"/>
                    <a:pt x="831936" y="13294"/>
                  </a:cubicBezTo>
                  <a:cubicBezTo>
                    <a:pt x="840448" y="21806"/>
                    <a:pt x="845230" y="33350"/>
                    <a:pt x="845230" y="45388"/>
                  </a:cubicBezTo>
                  <a:lnTo>
                    <a:pt x="845230" y="759581"/>
                  </a:lnTo>
                  <a:cubicBezTo>
                    <a:pt x="845230" y="771618"/>
                    <a:pt x="840448" y="783163"/>
                    <a:pt x="831936" y="791675"/>
                  </a:cubicBezTo>
                  <a:cubicBezTo>
                    <a:pt x="823424" y="800187"/>
                    <a:pt x="811880" y="804969"/>
                    <a:pt x="799842" y="804969"/>
                  </a:cubicBezTo>
                  <a:lnTo>
                    <a:pt x="45388" y="804969"/>
                  </a:lnTo>
                  <a:cubicBezTo>
                    <a:pt x="33350" y="804969"/>
                    <a:pt x="21806" y="800187"/>
                    <a:pt x="13294" y="791675"/>
                  </a:cubicBezTo>
                  <a:cubicBezTo>
                    <a:pt x="4782" y="783163"/>
                    <a:pt x="0" y="771618"/>
                    <a:pt x="0" y="759581"/>
                  </a:cubicBezTo>
                  <a:lnTo>
                    <a:pt x="0" y="45388"/>
                  </a:lnTo>
                  <a:cubicBezTo>
                    <a:pt x="0" y="33350"/>
                    <a:pt x="4782" y="21806"/>
                    <a:pt x="13294" y="13294"/>
                  </a:cubicBezTo>
                  <a:cubicBezTo>
                    <a:pt x="21806" y="4782"/>
                    <a:pt x="33350" y="0"/>
                    <a:pt x="45388" y="0"/>
                  </a:cubicBezTo>
                  <a:close/>
                </a:path>
              </a:pathLst>
            </a:custGeom>
            <a:blipFill>
              <a:blip r:embed="rId7">
                <a:alphaModFix amt="70000"/>
              </a:blip>
              <a:stretch>
                <a:fillRect t="-2500" b="-2500"/>
              </a:stretch>
            </a:blipFill>
            <a:ln w="19050" cap="rnd">
              <a:solidFill>
                <a:srgbClr val="C1FF72">
                  <a:alpha val="69804"/>
                </a:srgbClr>
              </a:solidFill>
              <a:prstDash val="solid"/>
              <a:round/>
            </a:ln>
          </p:spPr>
        </p:sp>
      </p:grpSp>
      <p:sp>
        <p:nvSpPr>
          <p:cNvPr id="8" name="Freeform 8"/>
          <p:cNvSpPr/>
          <p:nvPr/>
        </p:nvSpPr>
        <p:spPr>
          <a:xfrm>
            <a:off x="14195741" y="7998318"/>
            <a:ext cx="2032112" cy="1089951"/>
          </a:xfrm>
          <a:custGeom>
            <a:avLst/>
            <a:gdLst/>
            <a:ahLst/>
            <a:cxnLst/>
            <a:rect l="l" t="t" r="r" b="b"/>
            <a:pathLst>
              <a:path w="2032112" h="1089951">
                <a:moveTo>
                  <a:pt x="0" y="0"/>
                </a:moveTo>
                <a:lnTo>
                  <a:pt x="2032112" y="0"/>
                </a:lnTo>
                <a:lnTo>
                  <a:pt x="2032112" y="1089951"/>
                </a:lnTo>
                <a:lnTo>
                  <a:pt x="0" y="10899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2253030" y="429968"/>
            <a:ext cx="5291100" cy="1273664"/>
          </a:xfrm>
          <a:prstGeom prst="rect">
            <a:avLst/>
          </a:prstGeom>
        </p:spPr>
        <p:txBody>
          <a:bodyPr lIns="0" tIns="0" rIns="0" bIns="0" rtlCol="0" anchor="t">
            <a:spAutoFit/>
          </a:bodyPr>
          <a:lstStyle/>
          <a:p>
            <a:pPr algn="l">
              <a:lnSpc>
                <a:spcPts val="4627"/>
              </a:lnSpc>
            </a:pPr>
            <a:r>
              <a:rPr lang="en-US" sz="5029">
                <a:solidFill>
                  <a:srgbClr val="C1FF72"/>
                </a:solidFill>
                <a:latin typeface="Horizon"/>
                <a:ea typeface="Horizon"/>
                <a:cs typeface="Horizon"/>
                <a:sym typeface="Horizon"/>
              </a:rPr>
              <a:t>Crime Mapping</a:t>
            </a:r>
          </a:p>
        </p:txBody>
      </p:sp>
      <p:sp>
        <p:nvSpPr>
          <p:cNvPr id="10" name="TextBox 10"/>
          <p:cNvSpPr txBox="1"/>
          <p:nvPr/>
        </p:nvSpPr>
        <p:spPr>
          <a:xfrm>
            <a:off x="4270258" y="1687333"/>
            <a:ext cx="9747484" cy="3350861"/>
          </a:xfrm>
          <a:prstGeom prst="rect">
            <a:avLst/>
          </a:prstGeom>
        </p:spPr>
        <p:txBody>
          <a:bodyPr lIns="0" tIns="0" rIns="0" bIns="0" rtlCol="0" anchor="t">
            <a:spAutoFit/>
          </a:bodyPr>
          <a:lstStyle/>
          <a:p>
            <a:pPr algn="just">
              <a:lnSpc>
                <a:spcPts val="3451"/>
              </a:lnSpc>
            </a:pPr>
            <a:r>
              <a:rPr lang="en-US" sz="2465">
                <a:solidFill>
                  <a:srgbClr val="C1FF72"/>
                </a:solidFill>
                <a:latin typeface="League Spartan"/>
                <a:ea typeface="League Spartan"/>
                <a:cs typeface="League Spartan"/>
                <a:sym typeface="League Spartan"/>
              </a:rPr>
              <a:t>Plotted crime coordinates using geopandas and folium. </a:t>
            </a:r>
          </a:p>
          <a:p>
            <a:pPr algn="just">
              <a:lnSpc>
                <a:spcPts val="805"/>
              </a:lnSpc>
            </a:pPr>
            <a:endParaRPr lang="en-US" sz="2465">
              <a:solidFill>
                <a:srgbClr val="C1FF72"/>
              </a:solidFill>
              <a:latin typeface="League Spartan"/>
              <a:ea typeface="League Spartan"/>
              <a:cs typeface="League Spartan"/>
              <a:sym typeface="League Spartan"/>
            </a:endParaRPr>
          </a:p>
          <a:p>
            <a:pPr algn="just">
              <a:lnSpc>
                <a:spcPts val="3451"/>
              </a:lnSpc>
            </a:pPr>
            <a:r>
              <a:rPr lang="en-US" sz="2465">
                <a:solidFill>
                  <a:srgbClr val="C1FF72"/>
                </a:solidFill>
                <a:latin typeface="League Spartan"/>
                <a:ea typeface="League Spartan"/>
                <a:cs typeface="League Spartan"/>
                <a:sym typeface="League Spartan"/>
              </a:rPr>
              <a:t>Heatmaps show dense crime zones.</a:t>
            </a:r>
          </a:p>
          <a:p>
            <a:pPr algn="just">
              <a:lnSpc>
                <a:spcPts val="755"/>
              </a:lnSpc>
            </a:pPr>
            <a:endParaRPr lang="en-US" sz="2465">
              <a:solidFill>
                <a:srgbClr val="C1FF72"/>
              </a:solidFill>
              <a:latin typeface="League Spartan"/>
              <a:ea typeface="League Spartan"/>
              <a:cs typeface="League Spartan"/>
              <a:sym typeface="League Spartan"/>
            </a:endParaRPr>
          </a:p>
          <a:p>
            <a:pPr algn="just">
              <a:lnSpc>
                <a:spcPts val="3451"/>
              </a:lnSpc>
            </a:pPr>
            <a:r>
              <a:rPr lang="en-US" sz="2465">
                <a:solidFill>
                  <a:srgbClr val="C1FF72"/>
                </a:solidFill>
                <a:latin typeface="League Spartan"/>
                <a:ea typeface="League Spartan"/>
                <a:cs typeface="League Spartan"/>
                <a:sym typeface="League Spartan"/>
              </a:rPr>
              <a:t>Added time filters: e.g., crimes at night vs morning.</a:t>
            </a:r>
          </a:p>
          <a:p>
            <a:pPr algn="just">
              <a:lnSpc>
                <a:spcPts val="755"/>
              </a:lnSpc>
            </a:pPr>
            <a:endParaRPr lang="en-US" sz="2465">
              <a:solidFill>
                <a:srgbClr val="C1FF72"/>
              </a:solidFill>
              <a:latin typeface="League Spartan"/>
              <a:ea typeface="League Spartan"/>
              <a:cs typeface="League Spartan"/>
              <a:sym typeface="League Spartan"/>
            </a:endParaRPr>
          </a:p>
          <a:p>
            <a:pPr algn="just">
              <a:lnSpc>
                <a:spcPts val="3451"/>
              </a:lnSpc>
            </a:pPr>
            <a:r>
              <a:rPr lang="en-US" sz="2465">
                <a:solidFill>
                  <a:srgbClr val="C1FF72"/>
                </a:solidFill>
                <a:latin typeface="League Spartan"/>
                <a:ea typeface="League Spartan"/>
                <a:cs typeface="League Spartan"/>
                <a:sym typeface="League Spartan"/>
              </a:rPr>
              <a:t>Marked predicted crime zones based on model outputs.</a:t>
            </a:r>
          </a:p>
          <a:p>
            <a:pPr algn="just">
              <a:lnSpc>
                <a:spcPts val="755"/>
              </a:lnSpc>
            </a:pPr>
            <a:endParaRPr lang="en-US" sz="2465">
              <a:solidFill>
                <a:srgbClr val="C1FF72"/>
              </a:solidFill>
              <a:latin typeface="League Spartan"/>
              <a:ea typeface="League Spartan"/>
              <a:cs typeface="League Spartan"/>
              <a:sym typeface="League Spartan"/>
            </a:endParaRPr>
          </a:p>
          <a:p>
            <a:pPr algn="just">
              <a:lnSpc>
                <a:spcPts val="3273"/>
              </a:lnSpc>
              <a:spcBef>
                <a:spcPct val="0"/>
              </a:spcBef>
            </a:pPr>
            <a:r>
              <a:rPr lang="en-US" sz="2338">
                <a:solidFill>
                  <a:srgbClr val="C1FF72"/>
                </a:solidFill>
                <a:latin typeface="League Spartan"/>
                <a:ea typeface="League Spartan"/>
                <a:cs typeface="League Spartan"/>
                <a:sym typeface="League Spartan"/>
              </a:rPr>
              <a:t>Maps help authorities visually monitor areas needing patrol, ideal for integrating into mobile apps or police dashboards.</a:t>
            </a:r>
          </a:p>
          <a:p>
            <a:pPr algn="just">
              <a:lnSpc>
                <a:spcPts val="3451"/>
              </a:lnSpc>
              <a:spcBef>
                <a:spcPct val="0"/>
              </a:spcBef>
            </a:pPr>
            <a:endParaRPr lang="en-US" sz="2338">
              <a:solidFill>
                <a:srgbClr val="C1FF72"/>
              </a:solidFill>
              <a:latin typeface="League Spartan"/>
              <a:ea typeface="League Spartan"/>
              <a:cs typeface="League Spartan"/>
              <a:sym typeface="League Spartan"/>
            </a:endParaRPr>
          </a:p>
        </p:txBody>
      </p:sp>
      <p:sp>
        <p:nvSpPr>
          <p:cNvPr id="11" name="Freeform 11"/>
          <p:cNvSpPr/>
          <p:nvPr/>
        </p:nvSpPr>
        <p:spPr>
          <a:xfrm flipV="1">
            <a:off x="16773480" y="-2057400"/>
            <a:ext cx="4122295" cy="4114800"/>
          </a:xfrm>
          <a:custGeom>
            <a:avLst/>
            <a:gdLst/>
            <a:ahLst/>
            <a:cxnLst/>
            <a:rect l="l" t="t" r="r" b="b"/>
            <a:pathLst>
              <a:path w="4122295" h="4114800">
                <a:moveTo>
                  <a:pt x="0" y="4114800"/>
                </a:moveTo>
                <a:lnTo>
                  <a:pt x="4122295" y="4114800"/>
                </a:lnTo>
                <a:lnTo>
                  <a:pt x="4122295" y="0"/>
                </a:lnTo>
                <a:lnTo>
                  <a:pt x="0" y="0"/>
                </a:lnTo>
                <a:lnTo>
                  <a:pt x="0" y="411480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2"/>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43434"/>
        </a:solidFill>
        <a:effectLst/>
      </p:bgPr>
    </p:bg>
    <p:spTree>
      <p:nvGrpSpPr>
        <p:cNvPr id="1" name=""/>
        <p:cNvGrpSpPr/>
        <p:nvPr/>
      </p:nvGrpSpPr>
      <p:grpSpPr>
        <a:xfrm>
          <a:off x="0" y="0"/>
          <a:ext cx="0" cy="0"/>
          <a:chOff x="0" y="0"/>
          <a:chExt cx="0" cy="0"/>
        </a:xfrm>
      </p:grpSpPr>
      <p:sp>
        <p:nvSpPr>
          <p:cNvPr id="2" name="Freeform 2"/>
          <p:cNvSpPr/>
          <p:nvPr/>
        </p:nvSpPr>
        <p:spPr>
          <a:xfrm rot="-5400000">
            <a:off x="2878569" y="-4966948"/>
            <a:ext cx="15352824" cy="18004378"/>
          </a:xfrm>
          <a:custGeom>
            <a:avLst/>
            <a:gdLst/>
            <a:ahLst/>
            <a:cxnLst/>
            <a:rect l="l" t="t" r="r" b="b"/>
            <a:pathLst>
              <a:path w="15352824" h="18004378">
                <a:moveTo>
                  <a:pt x="0" y="0"/>
                </a:moveTo>
                <a:lnTo>
                  <a:pt x="15352824" y="0"/>
                </a:lnTo>
                <a:lnTo>
                  <a:pt x="15352824" y="18004378"/>
                </a:lnTo>
                <a:lnTo>
                  <a:pt x="0" y="18004378"/>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0554981" y="6926843"/>
            <a:ext cx="4958962" cy="1920471"/>
          </a:xfrm>
          <a:custGeom>
            <a:avLst/>
            <a:gdLst/>
            <a:ahLst/>
            <a:cxnLst/>
            <a:rect l="l" t="t" r="r" b="b"/>
            <a:pathLst>
              <a:path w="4958962" h="1920471">
                <a:moveTo>
                  <a:pt x="0" y="0"/>
                </a:moveTo>
                <a:lnTo>
                  <a:pt x="4958962" y="0"/>
                </a:lnTo>
                <a:lnTo>
                  <a:pt x="4958962" y="1920471"/>
                </a:lnTo>
                <a:lnTo>
                  <a:pt x="0" y="19204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407254" y="-821941"/>
            <a:ext cx="15309315" cy="5393941"/>
            <a:chOff x="0" y="0"/>
            <a:chExt cx="2367929" cy="834294"/>
          </a:xfrm>
        </p:grpSpPr>
        <p:sp>
          <p:nvSpPr>
            <p:cNvPr id="5" name="Freeform 5"/>
            <p:cNvSpPr/>
            <p:nvPr/>
          </p:nvSpPr>
          <p:spPr>
            <a:xfrm>
              <a:off x="0" y="0"/>
              <a:ext cx="2367929" cy="834294"/>
            </a:xfrm>
            <a:custGeom>
              <a:avLst/>
              <a:gdLst/>
              <a:ahLst/>
              <a:cxnLst/>
              <a:rect l="l" t="t" r="r" b="b"/>
              <a:pathLst>
                <a:path w="2367929" h="834294">
                  <a:moveTo>
                    <a:pt x="11631" y="0"/>
                  </a:moveTo>
                  <a:lnTo>
                    <a:pt x="2356298" y="0"/>
                  </a:lnTo>
                  <a:cubicBezTo>
                    <a:pt x="2359383" y="0"/>
                    <a:pt x="2362341" y="1225"/>
                    <a:pt x="2364523" y="3407"/>
                  </a:cubicBezTo>
                  <a:cubicBezTo>
                    <a:pt x="2366704" y="5588"/>
                    <a:pt x="2367929" y="8546"/>
                    <a:pt x="2367929" y="11631"/>
                  </a:cubicBezTo>
                  <a:lnTo>
                    <a:pt x="2367929" y="822663"/>
                  </a:lnTo>
                  <a:cubicBezTo>
                    <a:pt x="2367929" y="829087"/>
                    <a:pt x="2362722" y="834294"/>
                    <a:pt x="2356298" y="834294"/>
                  </a:cubicBezTo>
                  <a:lnTo>
                    <a:pt x="11631" y="834294"/>
                  </a:lnTo>
                  <a:cubicBezTo>
                    <a:pt x="5207" y="834294"/>
                    <a:pt x="0" y="829087"/>
                    <a:pt x="0" y="822663"/>
                  </a:cubicBezTo>
                  <a:lnTo>
                    <a:pt x="0" y="11631"/>
                  </a:lnTo>
                  <a:cubicBezTo>
                    <a:pt x="0" y="5207"/>
                    <a:pt x="5207" y="0"/>
                    <a:pt x="11631" y="0"/>
                  </a:cubicBezTo>
                  <a:close/>
                </a:path>
              </a:pathLst>
            </a:custGeom>
            <a:blipFill>
              <a:blip r:embed="rId6">
                <a:alphaModFix amt="65999"/>
              </a:blip>
              <a:stretch>
                <a:fillRect t="-3819" b="-55831"/>
              </a:stretch>
            </a:blipFill>
            <a:ln w="19050" cap="rnd">
              <a:solidFill>
                <a:srgbClr val="C1FF72">
                  <a:alpha val="65882"/>
                </a:srgbClr>
              </a:solidFill>
              <a:prstDash val="solid"/>
              <a:round/>
            </a:ln>
          </p:spPr>
        </p:sp>
      </p:grpSp>
      <p:sp>
        <p:nvSpPr>
          <p:cNvPr id="6" name="Freeform 6"/>
          <p:cNvSpPr/>
          <p:nvPr/>
        </p:nvSpPr>
        <p:spPr>
          <a:xfrm>
            <a:off x="15960942" y="-821941"/>
            <a:ext cx="1511254" cy="4114800"/>
          </a:xfrm>
          <a:custGeom>
            <a:avLst/>
            <a:gdLst/>
            <a:ahLst/>
            <a:cxnLst/>
            <a:rect l="l" t="t" r="r" b="b"/>
            <a:pathLst>
              <a:path w="1511254" h="4114800">
                <a:moveTo>
                  <a:pt x="0" y="0"/>
                </a:moveTo>
                <a:lnTo>
                  <a:pt x="1511254" y="0"/>
                </a:lnTo>
                <a:lnTo>
                  <a:pt x="1511254"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407254" y="4763329"/>
            <a:ext cx="8335787" cy="865116"/>
          </a:xfrm>
          <a:prstGeom prst="rect">
            <a:avLst/>
          </a:prstGeom>
        </p:spPr>
        <p:txBody>
          <a:bodyPr lIns="0" tIns="0" rIns="0" bIns="0" rtlCol="0" anchor="t">
            <a:spAutoFit/>
          </a:bodyPr>
          <a:lstStyle/>
          <a:p>
            <a:pPr algn="l">
              <a:lnSpc>
                <a:spcPts val="5871"/>
              </a:lnSpc>
            </a:pPr>
            <a:r>
              <a:rPr lang="en-US" sz="6381">
                <a:solidFill>
                  <a:srgbClr val="C1FF72"/>
                </a:solidFill>
                <a:latin typeface="Horizon"/>
                <a:ea typeface="Horizon"/>
                <a:cs typeface="Horizon"/>
                <a:sym typeface="Horizon"/>
              </a:rPr>
              <a:t>Conclusion</a:t>
            </a:r>
          </a:p>
        </p:txBody>
      </p:sp>
      <p:sp>
        <p:nvSpPr>
          <p:cNvPr id="8" name="TextBox 8"/>
          <p:cNvSpPr txBox="1"/>
          <p:nvPr/>
        </p:nvSpPr>
        <p:spPr>
          <a:xfrm>
            <a:off x="1594050" y="5722109"/>
            <a:ext cx="16297981" cy="4564891"/>
          </a:xfrm>
          <a:prstGeom prst="rect">
            <a:avLst/>
          </a:prstGeom>
        </p:spPr>
        <p:txBody>
          <a:bodyPr lIns="0" tIns="0" rIns="0" bIns="0" rtlCol="0" anchor="t">
            <a:spAutoFit/>
          </a:bodyPr>
          <a:lstStyle/>
          <a:p>
            <a:pPr algn="l">
              <a:lnSpc>
                <a:spcPts val="3016"/>
              </a:lnSpc>
            </a:pPr>
            <a:r>
              <a:rPr lang="en-US" sz="2154">
                <a:solidFill>
                  <a:srgbClr val="C1FF72"/>
                </a:solidFill>
                <a:latin typeface="League Spartan"/>
                <a:ea typeface="League Spartan"/>
                <a:cs typeface="League Spartan"/>
                <a:sym typeface="League Spartan"/>
              </a:rPr>
              <a:t>We analyzed crime data to identify patterns and predict future incidents using machine learning. The Random Forest model showed good accuracy, especially for common crimes like theft. Visual tools like heatmaps made insights easy to understand.</a:t>
            </a:r>
          </a:p>
          <a:p>
            <a:pPr algn="l">
              <a:lnSpc>
                <a:spcPts val="3016"/>
              </a:lnSpc>
            </a:pPr>
            <a:r>
              <a:rPr lang="en-US" sz="2154">
                <a:solidFill>
                  <a:srgbClr val="C1FF72"/>
                </a:solidFill>
                <a:latin typeface="League Spartan"/>
                <a:ea typeface="League Spartan"/>
                <a:cs typeface="League Spartan"/>
                <a:sym typeface="League Spartan"/>
              </a:rPr>
              <a:t>Key Points:</a:t>
            </a:r>
          </a:p>
          <a:p>
            <a:pPr marL="465243" lvl="1" indent="-232621" algn="l">
              <a:lnSpc>
                <a:spcPts val="3016"/>
              </a:lnSpc>
              <a:buFont typeface="Arial"/>
              <a:buChar char="•"/>
            </a:pPr>
            <a:r>
              <a:rPr lang="en-US" sz="2154">
                <a:solidFill>
                  <a:srgbClr val="C1FF72"/>
                </a:solidFill>
                <a:latin typeface="League Spartan"/>
                <a:ea typeface="League Spartan"/>
                <a:cs typeface="League Spartan"/>
                <a:sym typeface="League Spartan"/>
              </a:rPr>
              <a:t>Crime patterns vary by time and location.</a:t>
            </a:r>
          </a:p>
          <a:p>
            <a:pPr marL="465243" lvl="1" indent="-232621" algn="l">
              <a:lnSpc>
                <a:spcPts val="3016"/>
              </a:lnSpc>
              <a:buFont typeface="Arial"/>
              <a:buChar char="•"/>
            </a:pPr>
            <a:r>
              <a:rPr lang="en-US" sz="2154">
                <a:solidFill>
                  <a:srgbClr val="C1FF72"/>
                </a:solidFill>
                <a:latin typeface="League Spartan"/>
                <a:ea typeface="League Spartan"/>
                <a:cs typeface="League Spartan"/>
                <a:sym typeface="League Spartan"/>
              </a:rPr>
              <a:t>Predictive modeling supports smarter policing.</a:t>
            </a:r>
          </a:p>
          <a:p>
            <a:pPr marL="465243" lvl="1" indent="-232621" algn="l">
              <a:lnSpc>
                <a:spcPts val="3016"/>
              </a:lnSpc>
              <a:buFont typeface="Arial"/>
              <a:buChar char="•"/>
            </a:pPr>
            <a:r>
              <a:rPr lang="en-US" sz="2154">
                <a:solidFill>
                  <a:srgbClr val="C1FF72"/>
                </a:solidFill>
                <a:latin typeface="League Spartan"/>
                <a:ea typeface="League Spartan"/>
                <a:cs typeface="League Spartan"/>
                <a:sym typeface="League Spartan"/>
              </a:rPr>
              <a:t>Visualizations improve decision-making.</a:t>
            </a:r>
          </a:p>
          <a:p>
            <a:pPr algn="l">
              <a:lnSpc>
                <a:spcPts val="3016"/>
              </a:lnSpc>
            </a:pPr>
            <a:r>
              <a:rPr lang="en-US" sz="2154">
                <a:solidFill>
                  <a:srgbClr val="C1FF72"/>
                </a:solidFill>
                <a:latin typeface="League Spartan"/>
                <a:ea typeface="League Spartan"/>
                <a:cs typeface="League Spartan"/>
                <a:sym typeface="League Spartan"/>
              </a:rPr>
              <a:t>Future Work:</a:t>
            </a:r>
          </a:p>
          <a:p>
            <a:pPr marL="465243" lvl="1" indent="-232621" algn="l">
              <a:lnSpc>
                <a:spcPts val="3016"/>
              </a:lnSpc>
              <a:buFont typeface="Arial"/>
              <a:buChar char="•"/>
            </a:pPr>
            <a:r>
              <a:rPr lang="en-US" sz="2154">
                <a:solidFill>
                  <a:srgbClr val="C1FF72"/>
                </a:solidFill>
                <a:latin typeface="League Spartan"/>
                <a:ea typeface="League Spartan"/>
                <a:cs typeface="League Spartan"/>
                <a:sym typeface="League Spartan"/>
              </a:rPr>
              <a:t>Add real-time data.</a:t>
            </a:r>
          </a:p>
          <a:p>
            <a:pPr marL="465243" lvl="1" indent="-232621" algn="l">
              <a:lnSpc>
                <a:spcPts val="3016"/>
              </a:lnSpc>
              <a:buFont typeface="Arial"/>
              <a:buChar char="•"/>
            </a:pPr>
            <a:r>
              <a:rPr lang="en-US" sz="2154">
                <a:solidFill>
                  <a:srgbClr val="C1FF72"/>
                </a:solidFill>
                <a:latin typeface="League Spartan"/>
                <a:ea typeface="League Spartan"/>
                <a:cs typeface="League Spartan"/>
                <a:sym typeface="League Spartan"/>
              </a:rPr>
              <a:t>Use more features (e.g., weather, demographics).</a:t>
            </a:r>
          </a:p>
          <a:p>
            <a:pPr marL="465243" lvl="1" indent="-232621" algn="l">
              <a:lnSpc>
                <a:spcPts val="3016"/>
              </a:lnSpc>
              <a:buFont typeface="Arial"/>
              <a:buChar char="•"/>
            </a:pPr>
            <a:r>
              <a:rPr lang="en-US" sz="2154">
                <a:solidFill>
                  <a:srgbClr val="C1FF72"/>
                </a:solidFill>
                <a:latin typeface="League Spartan"/>
                <a:ea typeface="League Spartan"/>
                <a:cs typeface="League Spartan"/>
                <a:sym typeface="League Spartan"/>
              </a:rPr>
              <a:t>Try deep learning for better accuracy.</a:t>
            </a:r>
          </a:p>
          <a:p>
            <a:pPr algn="l">
              <a:lnSpc>
                <a:spcPts val="3016"/>
              </a:lnSpc>
              <a:spcBef>
                <a:spcPct val="0"/>
              </a:spcBef>
            </a:pPr>
            <a:endParaRPr lang="en-US" sz="2154">
              <a:solidFill>
                <a:srgbClr val="C1FF72"/>
              </a:solidFill>
              <a:latin typeface="League Spartan"/>
              <a:ea typeface="League Spartan"/>
              <a:cs typeface="League Spartan"/>
              <a:sym typeface="League Spartan"/>
            </a:endParaRPr>
          </a:p>
        </p:txBody>
      </p:sp>
      <p:sp>
        <p:nvSpPr>
          <p:cNvPr id="9" name="Freeform 9"/>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9"/>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43434"/>
        </a:solidFill>
        <a:effectLst/>
      </p:bgPr>
    </p:bg>
    <p:spTree>
      <p:nvGrpSpPr>
        <p:cNvPr id="1" name=""/>
        <p:cNvGrpSpPr/>
        <p:nvPr/>
      </p:nvGrpSpPr>
      <p:grpSpPr>
        <a:xfrm>
          <a:off x="0" y="0"/>
          <a:ext cx="0" cy="0"/>
          <a:chOff x="0" y="0"/>
          <a:chExt cx="0" cy="0"/>
        </a:xfrm>
      </p:grpSpPr>
      <p:grpSp>
        <p:nvGrpSpPr>
          <p:cNvPr id="2" name="Group 2"/>
          <p:cNvGrpSpPr/>
          <p:nvPr/>
        </p:nvGrpSpPr>
        <p:grpSpPr>
          <a:xfrm>
            <a:off x="3116988" y="3464271"/>
            <a:ext cx="12054025" cy="7650444"/>
            <a:chOff x="0" y="0"/>
            <a:chExt cx="812800" cy="515868"/>
          </a:xfrm>
        </p:grpSpPr>
        <p:sp>
          <p:nvSpPr>
            <p:cNvPr id="3" name="Freeform 3"/>
            <p:cNvSpPr/>
            <p:nvPr/>
          </p:nvSpPr>
          <p:spPr>
            <a:xfrm>
              <a:off x="0" y="0"/>
              <a:ext cx="812800" cy="515868"/>
            </a:xfrm>
            <a:custGeom>
              <a:avLst/>
              <a:gdLst/>
              <a:ahLst/>
              <a:cxnLst/>
              <a:rect l="l" t="t" r="r" b="b"/>
              <a:pathLst>
                <a:path w="812800" h="515868">
                  <a:moveTo>
                    <a:pt x="14772" y="0"/>
                  </a:moveTo>
                  <a:lnTo>
                    <a:pt x="798028" y="0"/>
                  </a:lnTo>
                  <a:cubicBezTo>
                    <a:pt x="801946" y="0"/>
                    <a:pt x="805703" y="1556"/>
                    <a:pt x="808473" y="4327"/>
                  </a:cubicBezTo>
                  <a:cubicBezTo>
                    <a:pt x="811244" y="7097"/>
                    <a:pt x="812800" y="10854"/>
                    <a:pt x="812800" y="14772"/>
                  </a:cubicBezTo>
                  <a:lnTo>
                    <a:pt x="812800" y="501095"/>
                  </a:lnTo>
                  <a:cubicBezTo>
                    <a:pt x="812800" y="505013"/>
                    <a:pt x="811244" y="508771"/>
                    <a:pt x="808473" y="511541"/>
                  </a:cubicBezTo>
                  <a:cubicBezTo>
                    <a:pt x="805703" y="514311"/>
                    <a:pt x="801946" y="515868"/>
                    <a:pt x="798028" y="515868"/>
                  </a:cubicBezTo>
                  <a:lnTo>
                    <a:pt x="14772" y="515868"/>
                  </a:lnTo>
                  <a:cubicBezTo>
                    <a:pt x="6614" y="515868"/>
                    <a:pt x="0" y="509254"/>
                    <a:pt x="0" y="501095"/>
                  </a:cubicBezTo>
                  <a:lnTo>
                    <a:pt x="0" y="14772"/>
                  </a:lnTo>
                  <a:cubicBezTo>
                    <a:pt x="0" y="10854"/>
                    <a:pt x="1556" y="7097"/>
                    <a:pt x="4327" y="4327"/>
                  </a:cubicBezTo>
                  <a:cubicBezTo>
                    <a:pt x="7097" y="1556"/>
                    <a:pt x="10854" y="0"/>
                    <a:pt x="14772" y="0"/>
                  </a:cubicBezTo>
                  <a:close/>
                </a:path>
              </a:pathLst>
            </a:custGeom>
            <a:blipFill>
              <a:blip r:embed="rId2">
                <a:alphaModFix amt="48000"/>
              </a:blip>
              <a:stretch>
                <a:fillRect t="-53164" b="-53164"/>
              </a:stretch>
            </a:blipFill>
          </p:spPr>
        </p:sp>
      </p:grpSp>
      <p:sp>
        <p:nvSpPr>
          <p:cNvPr id="4" name="TextBox 4"/>
          <p:cNvSpPr txBox="1"/>
          <p:nvPr/>
        </p:nvSpPr>
        <p:spPr>
          <a:xfrm>
            <a:off x="2790790" y="1806047"/>
            <a:ext cx="14468510" cy="1658224"/>
          </a:xfrm>
          <a:prstGeom prst="rect">
            <a:avLst/>
          </a:prstGeom>
        </p:spPr>
        <p:txBody>
          <a:bodyPr lIns="0" tIns="0" rIns="0" bIns="0" rtlCol="0" anchor="t">
            <a:spAutoFit/>
          </a:bodyPr>
          <a:lstStyle/>
          <a:p>
            <a:pPr algn="ctr">
              <a:lnSpc>
                <a:spcPts val="11111"/>
              </a:lnSpc>
            </a:pPr>
            <a:r>
              <a:rPr lang="en-US" sz="12078">
                <a:solidFill>
                  <a:srgbClr val="C1FF72"/>
                </a:solidFill>
                <a:latin typeface="Horizon"/>
                <a:ea typeface="Horizon"/>
                <a:cs typeface="Horizon"/>
                <a:sym typeface="Horizon"/>
              </a:rPr>
              <a:t>THANK YOU</a:t>
            </a:r>
          </a:p>
        </p:txBody>
      </p:sp>
      <p:sp>
        <p:nvSpPr>
          <p:cNvPr id="5" name="Freeform 5"/>
          <p:cNvSpPr/>
          <p:nvPr/>
        </p:nvSpPr>
        <p:spPr>
          <a:xfrm>
            <a:off x="2361361" y="2708238"/>
            <a:ext cx="1511254" cy="4114800"/>
          </a:xfrm>
          <a:custGeom>
            <a:avLst/>
            <a:gdLst/>
            <a:ahLst/>
            <a:cxnLst/>
            <a:rect l="l" t="t" r="r" b="b"/>
            <a:pathLst>
              <a:path w="1511254" h="4114800">
                <a:moveTo>
                  <a:pt x="0" y="0"/>
                </a:moveTo>
                <a:lnTo>
                  <a:pt x="1511254" y="0"/>
                </a:lnTo>
                <a:lnTo>
                  <a:pt x="151125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7367781" y="5249765"/>
            <a:ext cx="920219" cy="4114800"/>
          </a:xfrm>
          <a:custGeom>
            <a:avLst/>
            <a:gdLst/>
            <a:ahLst/>
            <a:cxnLst/>
            <a:rect l="l" t="t" r="r" b="b"/>
            <a:pathLst>
              <a:path w="920219" h="4114800">
                <a:moveTo>
                  <a:pt x="0" y="0"/>
                </a:moveTo>
                <a:lnTo>
                  <a:pt x="920219" y="0"/>
                </a:lnTo>
                <a:lnTo>
                  <a:pt x="92021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5400000" flipH="1">
            <a:off x="1467588" y="568968"/>
            <a:ext cx="15352824" cy="18004378"/>
          </a:xfrm>
          <a:custGeom>
            <a:avLst/>
            <a:gdLst/>
            <a:ahLst/>
            <a:cxnLst/>
            <a:rect l="l" t="t" r="r" b="b"/>
            <a:pathLst>
              <a:path w="15352824" h="18004378">
                <a:moveTo>
                  <a:pt x="15352824" y="0"/>
                </a:moveTo>
                <a:lnTo>
                  <a:pt x="0" y="0"/>
                </a:lnTo>
                <a:lnTo>
                  <a:pt x="0" y="18004377"/>
                </a:lnTo>
                <a:lnTo>
                  <a:pt x="15352824" y="18004377"/>
                </a:lnTo>
                <a:lnTo>
                  <a:pt x="15352824" y="0"/>
                </a:lnTo>
                <a:close/>
              </a:path>
            </a:pathLst>
          </a:custGeom>
          <a:blipFill>
            <a:blip r:embed="rId7">
              <a:alphaModFix amt="9999"/>
              <a:extLst>
                <a:ext uri="{96DAC541-7B7A-43D3-8B79-37D633B846F1}">
                  <asvg:svgBlip xmlns:asvg="http://schemas.microsoft.com/office/drawing/2016/SVG/main" r:embed="rId8"/>
                </a:ext>
              </a:extLst>
            </a:blip>
            <a:stretch>
              <a:fillRect/>
            </a:stretch>
          </a:blipFill>
        </p:spPr>
      </p:sp>
      <p:grpSp>
        <p:nvGrpSpPr>
          <p:cNvPr id="8" name="Group 8"/>
          <p:cNvGrpSpPr/>
          <p:nvPr/>
        </p:nvGrpSpPr>
        <p:grpSpPr>
          <a:xfrm>
            <a:off x="-837794" y="4001079"/>
            <a:ext cx="19963588" cy="5066582"/>
            <a:chOff x="0" y="0"/>
            <a:chExt cx="26618117" cy="6755442"/>
          </a:xfrm>
        </p:grpSpPr>
        <p:sp>
          <p:nvSpPr>
            <p:cNvPr id="9" name="TextBox 9"/>
            <p:cNvSpPr txBox="1"/>
            <p:nvPr/>
          </p:nvSpPr>
          <p:spPr>
            <a:xfrm>
              <a:off x="0" y="123825"/>
              <a:ext cx="26618117" cy="803229"/>
            </a:xfrm>
            <a:prstGeom prst="rect">
              <a:avLst/>
            </a:prstGeom>
          </p:spPr>
          <p:txBody>
            <a:bodyPr lIns="0" tIns="0" rIns="0" bIns="0" rtlCol="0" anchor="t">
              <a:spAutoFit/>
            </a:bodyPr>
            <a:lstStyle/>
            <a:p>
              <a:pPr algn="ctr">
                <a:lnSpc>
                  <a:spcPts val="4209"/>
                </a:lnSpc>
              </a:pPr>
              <a:r>
                <a:rPr lang="en-US" sz="4575">
                  <a:solidFill>
                    <a:srgbClr val="C1FF72"/>
                  </a:solidFill>
                  <a:latin typeface="League Spartan"/>
                  <a:ea typeface="League Spartan"/>
                  <a:cs typeface="League Spartan"/>
                  <a:sym typeface="League Spartan"/>
                </a:rPr>
                <a:t>TEAM MEMBERS AND CONTRIBUTIONS</a:t>
              </a:r>
            </a:p>
          </p:txBody>
        </p:sp>
        <p:sp>
          <p:nvSpPr>
            <p:cNvPr id="10" name="TextBox 10"/>
            <p:cNvSpPr txBox="1"/>
            <p:nvPr/>
          </p:nvSpPr>
          <p:spPr>
            <a:xfrm>
              <a:off x="2308396" y="1307270"/>
              <a:ext cx="18553447" cy="847599"/>
            </a:xfrm>
            <a:prstGeom prst="rect">
              <a:avLst/>
            </a:prstGeom>
          </p:spPr>
          <p:txBody>
            <a:bodyPr lIns="0" tIns="0" rIns="0" bIns="0" rtlCol="0" anchor="t">
              <a:spAutoFit/>
            </a:bodyPr>
            <a:lstStyle/>
            <a:p>
              <a:pPr algn="r">
                <a:lnSpc>
                  <a:spcPts val="2530"/>
                </a:lnSpc>
              </a:pPr>
              <a:r>
                <a:rPr lang="en-US" sz="1992" spc="73">
                  <a:solidFill>
                    <a:srgbClr val="FFFE9A"/>
                  </a:solidFill>
                  <a:latin typeface="League Spartan"/>
                  <a:ea typeface="League Spartan"/>
                  <a:cs typeface="League Spartan"/>
                  <a:sym typeface="League Spartan"/>
                </a:rPr>
                <a:t>ARIHARAN .K - COLLECTED DATA, MANAGED ETHICS (E.G., REMOVED PERSONAL</a:t>
              </a:r>
            </a:p>
            <a:p>
              <a:pPr algn="ctr">
                <a:lnSpc>
                  <a:spcPts val="2530"/>
                </a:lnSpc>
              </a:pPr>
              <a:r>
                <a:rPr lang="en-US" sz="1992" spc="73">
                  <a:solidFill>
                    <a:srgbClr val="FFFE9A"/>
                  </a:solidFill>
                  <a:latin typeface="League Spartan"/>
                  <a:ea typeface="League Spartan"/>
                  <a:cs typeface="League Spartan"/>
                  <a:sym typeface="League Spartan"/>
                </a:rPr>
                <a:t> IDENTIFIERS), CREATED MAPS.</a:t>
              </a:r>
            </a:p>
          </p:txBody>
        </p:sp>
        <p:sp>
          <p:nvSpPr>
            <p:cNvPr id="11" name="TextBox 11"/>
            <p:cNvSpPr txBox="1"/>
            <p:nvPr/>
          </p:nvSpPr>
          <p:spPr>
            <a:xfrm>
              <a:off x="5414557" y="2574814"/>
              <a:ext cx="15215976" cy="847599"/>
            </a:xfrm>
            <a:prstGeom prst="rect">
              <a:avLst/>
            </a:prstGeom>
          </p:spPr>
          <p:txBody>
            <a:bodyPr lIns="0" tIns="0" rIns="0" bIns="0" rtlCol="0" anchor="t">
              <a:spAutoFit/>
            </a:bodyPr>
            <a:lstStyle/>
            <a:p>
              <a:pPr algn="ctr">
                <a:lnSpc>
                  <a:spcPts val="2530"/>
                </a:lnSpc>
              </a:pPr>
              <a:r>
                <a:rPr lang="en-US" sz="1992" spc="73">
                  <a:solidFill>
                    <a:srgbClr val="FFFE9A"/>
                  </a:solidFill>
                  <a:latin typeface="League Spartan"/>
                  <a:ea typeface="League Spartan"/>
                  <a:cs typeface="League Spartan"/>
                  <a:sym typeface="League Spartan"/>
                </a:rPr>
                <a:t>SRINIVASAN .S.M - CONDUCTED EDA, ESPECIALLY TIME-BASED TRENDS, AND</a:t>
              </a:r>
            </a:p>
            <a:p>
              <a:pPr algn="ctr">
                <a:lnSpc>
                  <a:spcPts val="2530"/>
                </a:lnSpc>
              </a:pPr>
              <a:endParaRPr lang="en-US" sz="1992" spc="73">
                <a:solidFill>
                  <a:srgbClr val="FFFE9A"/>
                </a:solidFill>
                <a:latin typeface="League Spartan"/>
                <a:ea typeface="League Spartan"/>
                <a:cs typeface="League Spartan"/>
                <a:sym typeface="League Spartan"/>
              </a:endParaRPr>
            </a:p>
          </p:txBody>
        </p:sp>
        <p:sp>
          <p:nvSpPr>
            <p:cNvPr id="12" name="TextBox 12"/>
            <p:cNvSpPr txBox="1"/>
            <p:nvPr/>
          </p:nvSpPr>
          <p:spPr>
            <a:xfrm>
              <a:off x="4696990" y="3012696"/>
              <a:ext cx="15215976" cy="421517"/>
            </a:xfrm>
            <a:prstGeom prst="rect">
              <a:avLst/>
            </a:prstGeom>
          </p:spPr>
          <p:txBody>
            <a:bodyPr lIns="0" tIns="0" rIns="0" bIns="0" rtlCol="0" anchor="t">
              <a:spAutoFit/>
            </a:bodyPr>
            <a:lstStyle/>
            <a:p>
              <a:pPr algn="ctr">
                <a:lnSpc>
                  <a:spcPts val="2530"/>
                </a:lnSpc>
              </a:pPr>
              <a:r>
                <a:rPr lang="en-US" sz="1992" spc="73">
                  <a:solidFill>
                    <a:srgbClr val="FFFE9A"/>
                  </a:solidFill>
                  <a:latin typeface="League Spartan"/>
                  <a:ea typeface="League Spartan"/>
                  <a:cs typeface="League Spartan"/>
                  <a:sym typeface="League Spartan"/>
                </a:rPr>
                <a:t>EVALUATED MODEL METRICS.</a:t>
              </a:r>
            </a:p>
          </p:txBody>
        </p:sp>
        <p:sp>
          <p:nvSpPr>
            <p:cNvPr id="13" name="TextBox 13"/>
            <p:cNvSpPr txBox="1"/>
            <p:nvPr/>
          </p:nvSpPr>
          <p:spPr>
            <a:xfrm>
              <a:off x="5536002" y="3899923"/>
              <a:ext cx="15942950" cy="847599"/>
            </a:xfrm>
            <a:prstGeom prst="rect">
              <a:avLst/>
            </a:prstGeom>
          </p:spPr>
          <p:txBody>
            <a:bodyPr lIns="0" tIns="0" rIns="0" bIns="0" rtlCol="0" anchor="t">
              <a:spAutoFit/>
            </a:bodyPr>
            <a:lstStyle/>
            <a:p>
              <a:pPr algn="ctr">
                <a:lnSpc>
                  <a:spcPts val="2530"/>
                </a:lnSpc>
              </a:pPr>
              <a:r>
                <a:rPr lang="en-US" sz="1992" spc="73">
                  <a:solidFill>
                    <a:srgbClr val="FFFE9A"/>
                  </a:solidFill>
                  <a:latin typeface="League Spartan"/>
                  <a:ea typeface="League Spartan"/>
                  <a:cs typeface="League Spartan"/>
                  <a:sym typeface="League Spartan"/>
                </a:rPr>
                <a:t>DHILIPAN .M - BUILT MODELS, TUNED HYPERPARAMETERS, AND SUMMARIZED THE </a:t>
              </a:r>
            </a:p>
          </p:txBody>
        </p:sp>
        <p:sp>
          <p:nvSpPr>
            <p:cNvPr id="14" name="TextBox 14"/>
            <p:cNvSpPr txBox="1"/>
            <p:nvPr/>
          </p:nvSpPr>
          <p:spPr>
            <a:xfrm>
              <a:off x="1607875" y="4326005"/>
              <a:ext cx="15942950" cy="421517"/>
            </a:xfrm>
            <a:prstGeom prst="rect">
              <a:avLst/>
            </a:prstGeom>
          </p:spPr>
          <p:txBody>
            <a:bodyPr lIns="0" tIns="0" rIns="0" bIns="0" rtlCol="0" anchor="t">
              <a:spAutoFit/>
            </a:bodyPr>
            <a:lstStyle/>
            <a:p>
              <a:pPr algn="ctr">
                <a:lnSpc>
                  <a:spcPts val="2530"/>
                </a:lnSpc>
              </a:pPr>
              <a:r>
                <a:rPr lang="en-US" sz="1992" spc="73">
                  <a:solidFill>
                    <a:srgbClr val="FFFE9A"/>
                  </a:solidFill>
                  <a:latin typeface="League Spartan"/>
                  <a:ea typeface="League Spartan"/>
                  <a:cs typeface="League Spartan"/>
                  <a:sym typeface="League Spartan"/>
                </a:rPr>
                <a:t>ANALYSIS.</a:t>
              </a:r>
            </a:p>
          </p:txBody>
        </p:sp>
        <p:sp>
          <p:nvSpPr>
            <p:cNvPr id="15" name="TextBox 15"/>
            <p:cNvSpPr txBox="1"/>
            <p:nvPr/>
          </p:nvSpPr>
          <p:spPr>
            <a:xfrm>
              <a:off x="3539353" y="5128731"/>
              <a:ext cx="18553447" cy="421517"/>
            </a:xfrm>
            <a:prstGeom prst="rect">
              <a:avLst/>
            </a:prstGeom>
          </p:spPr>
          <p:txBody>
            <a:bodyPr lIns="0" tIns="0" rIns="0" bIns="0" rtlCol="0" anchor="t">
              <a:spAutoFit/>
            </a:bodyPr>
            <a:lstStyle/>
            <a:p>
              <a:pPr algn="ctr">
                <a:lnSpc>
                  <a:spcPts val="2530"/>
                </a:lnSpc>
              </a:pPr>
              <a:r>
                <a:rPr lang="en-US" sz="1992" spc="73">
                  <a:solidFill>
                    <a:srgbClr val="FFFE9A"/>
                  </a:solidFill>
                  <a:latin typeface="League Spartan"/>
                  <a:ea typeface="League Spartan"/>
                  <a:cs typeface="League Spartan"/>
                  <a:sym typeface="League Spartan"/>
                </a:rPr>
                <a:t>PUGAZHENTHI .V - WROTE CODE IN PYTHON, STRUCTURED THE MODELING </a:t>
              </a:r>
            </a:p>
          </p:txBody>
        </p:sp>
        <p:sp>
          <p:nvSpPr>
            <p:cNvPr id="16" name="TextBox 16"/>
            <p:cNvSpPr txBox="1"/>
            <p:nvPr/>
          </p:nvSpPr>
          <p:spPr>
            <a:xfrm>
              <a:off x="1106177" y="5531199"/>
              <a:ext cx="18553447" cy="421517"/>
            </a:xfrm>
            <a:prstGeom prst="rect">
              <a:avLst/>
            </a:prstGeom>
          </p:spPr>
          <p:txBody>
            <a:bodyPr lIns="0" tIns="0" rIns="0" bIns="0" rtlCol="0" anchor="t">
              <a:spAutoFit/>
            </a:bodyPr>
            <a:lstStyle/>
            <a:p>
              <a:pPr algn="ctr">
                <a:lnSpc>
                  <a:spcPts val="2530"/>
                </a:lnSpc>
              </a:pPr>
              <a:r>
                <a:rPr lang="en-US" sz="1992" spc="73">
                  <a:solidFill>
                    <a:srgbClr val="FFFE9A"/>
                  </a:solidFill>
                  <a:latin typeface="League Spartan"/>
                  <a:ea typeface="League Spartan"/>
                  <a:cs typeface="League Spartan"/>
                  <a:sym typeface="League Spartan"/>
                </a:rPr>
                <a:t>PROCESS.</a:t>
              </a:r>
            </a:p>
          </p:txBody>
        </p:sp>
        <p:sp>
          <p:nvSpPr>
            <p:cNvPr id="17" name="TextBox 17"/>
            <p:cNvSpPr txBox="1"/>
            <p:nvPr/>
          </p:nvSpPr>
          <p:spPr>
            <a:xfrm>
              <a:off x="3745821" y="6333925"/>
              <a:ext cx="18553447" cy="421517"/>
            </a:xfrm>
            <a:prstGeom prst="rect">
              <a:avLst/>
            </a:prstGeom>
          </p:spPr>
          <p:txBody>
            <a:bodyPr lIns="0" tIns="0" rIns="0" bIns="0" rtlCol="0" anchor="t">
              <a:spAutoFit/>
            </a:bodyPr>
            <a:lstStyle/>
            <a:p>
              <a:pPr algn="ctr">
                <a:lnSpc>
                  <a:spcPts val="2530"/>
                </a:lnSpc>
              </a:pPr>
              <a:r>
                <a:rPr lang="en-US" sz="1992" spc="73">
                  <a:solidFill>
                    <a:srgbClr val="FFFE9A"/>
                  </a:solidFill>
                  <a:latin typeface="League Spartan"/>
                  <a:ea typeface="League Spartan"/>
                  <a:cs typeface="League Spartan"/>
                  <a:sym typeface="League Spartan"/>
                </a:rPr>
                <a:t>ANBARASU .S - RESEARCHED LIBRARIES, CREATED DASHBOARDS AND VISUAL </a:t>
              </a:r>
            </a:p>
          </p:txBody>
        </p:sp>
      </p:grpSp>
      <p:sp>
        <p:nvSpPr>
          <p:cNvPr id="18" name="TextBox 18"/>
          <p:cNvSpPr txBox="1"/>
          <p:nvPr/>
        </p:nvSpPr>
        <p:spPr>
          <a:xfrm>
            <a:off x="-450976" y="9058136"/>
            <a:ext cx="13687065" cy="306429"/>
          </a:xfrm>
          <a:prstGeom prst="rect">
            <a:avLst/>
          </a:prstGeom>
        </p:spPr>
        <p:txBody>
          <a:bodyPr lIns="0" tIns="0" rIns="0" bIns="0" rtlCol="0" anchor="t">
            <a:spAutoFit/>
          </a:bodyPr>
          <a:lstStyle/>
          <a:p>
            <a:pPr algn="ctr">
              <a:lnSpc>
                <a:spcPts val="2488"/>
              </a:lnSpc>
            </a:pPr>
            <a:r>
              <a:rPr lang="en-US" sz="1959" spc="72">
                <a:solidFill>
                  <a:srgbClr val="FFFE9A"/>
                </a:solidFill>
                <a:latin typeface="League Spartan"/>
                <a:ea typeface="League Spartan"/>
                <a:cs typeface="League Spartan"/>
                <a:sym typeface="League Spartan"/>
              </a:rPr>
              <a:t>REPORTS.</a:t>
            </a:r>
          </a:p>
        </p:txBody>
      </p:sp>
      <p:sp>
        <p:nvSpPr>
          <p:cNvPr id="19" name="Freeform 19"/>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9"/>
            <a:stretch>
              <a:fillRect/>
            </a:stretch>
          </a:blipFill>
          <a:ln cap="sq">
            <a:noFill/>
            <a:prstDash val="dash"/>
            <a:miter/>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43434"/>
        </a:solidFill>
        <a:effectLst/>
      </p:bgPr>
    </p:bg>
    <p:spTree>
      <p:nvGrpSpPr>
        <p:cNvPr id="1" name=""/>
        <p:cNvGrpSpPr/>
        <p:nvPr/>
      </p:nvGrpSpPr>
      <p:grpSpPr>
        <a:xfrm>
          <a:off x="0" y="0"/>
          <a:ext cx="0" cy="0"/>
          <a:chOff x="0" y="0"/>
          <a:chExt cx="0" cy="0"/>
        </a:xfrm>
      </p:grpSpPr>
      <p:sp>
        <p:nvSpPr>
          <p:cNvPr id="2" name="TextBox 2"/>
          <p:cNvSpPr txBox="1"/>
          <p:nvPr/>
        </p:nvSpPr>
        <p:spPr>
          <a:xfrm>
            <a:off x="1929026" y="1969298"/>
            <a:ext cx="14487163" cy="1161874"/>
          </a:xfrm>
          <a:prstGeom prst="rect">
            <a:avLst/>
          </a:prstGeom>
        </p:spPr>
        <p:txBody>
          <a:bodyPr lIns="0" tIns="0" rIns="0" bIns="0" rtlCol="0" anchor="t">
            <a:spAutoFit/>
          </a:bodyPr>
          <a:lstStyle/>
          <a:p>
            <a:pPr algn="ctr">
              <a:lnSpc>
                <a:spcPts val="8934"/>
              </a:lnSpc>
            </a:pPr>
            <a:r>
              <a:rPr lang="en-US" sz="6381">
                <a:solidFill>
                  <a:srgbClr val="C1FF72"/>
                </a:solidFill>
                <a:latin typeface="Horizon"/>
                <a:ea typeface="Horizon"/>
                <a:cs typeface="Horizon"/>
                <a:sym typeface="Horizon"/>
              </a:rPr>
              <a:t>PROBELM STATMENT </a:t>
            </a:r>
          </a:p>
        </p:txBody>
      </p:sp>
      <p:sp>
        <p:nvSpPr>
          <p:cNvPr id="3" name="Freeform 3"/>
          <p:cNvSpPr/>
          <p:nvPr/>
        </p:nvSpPr>
        <p:spPr>
          <a:xfrm>
            <a:off x="14735460" y="-2934157"/>
            <a:ext cx="5993936" cy="7029136"/>
          </a:xfrm>
          <a:custGeom>
            <a:avLst/>
            <a:gdLst/>
            <a:ahLst/>
            <a:cxnLst/>
            <a:rect l="l" t="t" r="r" b="b"/>
            <a:pathLst>
              <a:path w="5993936" h="7029136">
                <a:moveTo>
                  <a:pt x="0" y="0"/>
                </a:moveTo>
                <a:lnTo>
                  <a:pt x="5993936" y="0"/>
                </a:lnTo>
                <a:lnTo>
                  <a:pt x="5993936" y="7029136"/>
                </a:lnTo>
                <a:lnTo>
                  <a:pt x="0" y="7029136"/>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028700" y="4284409"/>
            <a:ext cx="1718181" cy="1718181"/>
          </a:xfrm>
          <a:custGeom>
            <a:avLst/>
            <a:gdLst/>
            <a:ahLst/>
            <a:cxnLst/>
            <a:rect l="l" t="t" r="r" b="b"/>
            <a:pathLst>
              <a:path w="1718181" h="1718181">
                <a:moveTo>
                  <a:pt x="0" y="0"/>
                </a:moveTo>
                <a:lnTo>
                  <a:pt x="1718181" y="0"/>
                </a:lnTo>
                <a:lnTo>
                  <a:pt x="1718181" y="1718182"/>
                </a:lnTo>
                <a:lnTo>
                  <a:pt x="0" y="1718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2993660" y="3420432"/>
            <a:ext cx="12357895" cy="5135742"/>
          </a:xfrm>
          <a:prstGeom prst="rect">
            <a:avLst/>
          </a:prstGeom>
        </p:spPr>
        <p:txBody>
          <a:bodyPr lIns="0" tIns="0" rIns="0" bIns="0" rtlCol="0" anchor="t">
            <a:spAutoFit/>
          </a:bodyPr>
          <a:lstStyle/>
          <a:p>
            <a:pPr algn="just">
              <a:lnSpc>
                <a:spcPts val="3409"/>
              </a:lnSpc>
            </a:pPr>
            <a:r>
              <a:rPr lang="en-US" sz="2642" spc="153">
                <a:solidFill>
                  <a:srgbClr val="C1FF72"/>
                </a:solidFill>
                <a:latin typeface="League Spartan"/>
                <a:ea typeface="League Spartan"/>
                <a:cs typeface="League Spartan"/>
                <a:sym typeface="League Spartan"/>
              </a:rPr>
              <a:t>This project focuses on analyzing crime data using data analytics to derive meaningful insights and support law enforcement decision-making. The primary goal is to identify crime patterns across regions, time periods, and types to improve resource allocation and public safety strategies.</a:t>
            </a:r>
          </a:p>
          <a:p>
            <a:pPr algn="just">
              <a:lnSpc>
                <a:spcPts val="3409"/>
              </a:lnSpc>
            </a:pPr>
            <a:endParaRPr lang="en-US" sz="2642" spc="153">
              <a:solidFill>
                <a:srgbClr val="C1FF72"/>
              </a:solidFill>
              <a:latin typeface="League Spartan"/>
              <a:ea typeface="League Spartan"/>
              <a:cs typeface="League Spartan"/>
              <a:sym typeface="League Spartan"/>
            </a:endParaRPr>
          </a:p>
          <a:p>
            <a:pPr algn="just">
              <a:lnSpc>
                <a:spcPts val="3409"/>
              </a:lnSpc>
            </a:pPr>
            <a:r>
              <a:rPr lang="en-US" sz="2642" spc="153">
                <a:solidFill>
                  <a:srgbClr val="C1FF72"/>
                </a:solidFill>
                <a:latin typeface="League Spartan"/>
                <a:ea typeface="League Spartan"/>
                <a:cs typeface="League Spartan"/>
                <a:sym typeface="League Spartan"/>
              </a:rPr>
              <a:t>This problem is classified under exploratory and descriptive analytics and is highly relevant to real-world scenarios, as it helps inform policy-making, enhance crime prevention efforts, and assist with strategic deployment of law enforcement resources.</a:t>
            </a:r>
          </a:p>
          <a:p>
            <a:pPr algn="just">
              <a:lnSpc>
                <a:spcPts val="3409"/>
              </a:lnSpc>
            </a:pPr>
            <a:endParaRPr lang="en-US" sz="2642" spc="153">
              <a:solidFill>
                <a:srgbClr val="C1FF72"/>
              </a:solidFill>
              <a:latin typeface="League Spartan"/>
              <a:ea typeface="League Spartan"/>
              <a:cs typeface="League Spartan"/>
              <a:sym typeface="League Spartan"/>
            </a:endParaRPr>
          </a:p>
        </p:txBody>
      </p:sp>
      <p:sp>
        <p:nvSpPr>
          <p:cNvPr id="6" name="Freeform 6"/>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6"/>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43434"/>
        </a:solidFill>
        <a:effectLst/>
      </p:bgPr>
    </p:bg>
    <p:spTree>
      <p:nvGrpSpPr>
        <p:cNvPr id="1" name=""/>
        <p:cNvGrpSpPr/>
        <p:nvPr/>
      </p:nvGrpSpPr>
      <p:grpSpPr>
        <a:xfrm>
          <a:off x="0" y="0"/>
          <a:ext cx="0" cy="0"/>
          <a:chOff x="0" y="0"/>
          <a:chExt cx="0" cy="0"/>
        </a:xfrm>
      </p:grpSpPr>
      <p:sp>
        <p:nvSpPr>
          <p:cNvPr id="10" name="Freeform 10"/>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dirty="0"/>
          </a:p>
        </p:txBody>
      </p:sp>
      <p:sp>
        <p:nvSpPr>
          <p:cNvPr id="2" name="Freeform 2"/>
          <p:cNvSpPr/>
          <p:nvPr/>
        </p:nvSpPr>
        <p:spPr>
          <a:xfrm>
            <a:off x="-3734892" y="2443654"/>
            <a:ext cx="10634000" cy="12470576"/>
          </a:xfrm>
          <a:custGeom>
            <a:avLst/>
            <a:gdLst/>
            <a:ahLst/>
            <a:cxnLst/>
            <a:rect l="l" t="t" r="r" b="b"/>
            <a:pathLst>
              <a:path w="10634000" h="12470576">
                <a:moveTo>
                  <a:pt x="0" y="0"/>
                </a:moveTo>
                <a:lnTo>
                  <a:pt x="10634000" y="0"/>
                </a:lnTo>
                <a:lnTo>
                  <a:pt x="10634000" y="12470576"/>
                </a:lnTo>
                <a:lnTo>
                  <a:pt x="0" y="12470576"/>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p:spPr>
      </p:sp>
      <p:sp>
        <p:nvSpPr>
          <p:cNvPr id="3" name="Freeform 3"/>
          <p:cNvSpPr/>
          <p:nvPr/>
        </p:nvSpPr>
        <p:spPr>
          <a:xfrm>
            <a:off x="1197939" y="1154285"/>
            <a:ext cx="2789985" cy="1430501"/>
          </a:xfrm>
          <a:custGeom>
            <a:avLst/>
            <a:gdLst/>
            <a:ahLst/>
            <a:cxnLst/>
            <a:rect l="l" t="t" r="r" b="b"/>
            <a:pathLst>
              <a:path w="2789985" h="1430501">
                <a:moveTo>
                  <a:pt x="0" y="0"/>
                </a:moveTo>
                <a:lnTo>
                  <a:pt x="2789985" y="0"/>
                </a:lnTo>
                <a:lnTo>
                  <a:pt x="2789985" y="1430501"/>
                </a:lnTo>
                <a:lnTo>
                  <a:pt x="0" y="1430501"/>
                </a:lnTo>
                <a:lnTo>
                  <a:pt x="0" y="0"/>
                </a:lnTo>
                <a:close/>
              </a:path>
            </a:pathLst>
          </a:custGeom>
          <a:blipFill>
            <a:blip r:embed="rId5">
              <a:alphaModFix amt="52000"/>
              <a:extLst>
                <a:ext uri="{96DAC541-7B7A-43D3-8B79-37D633B846F1}">
                  <asvg:svgBlip xmlns:asvg="http://schemas.microsoft.com/office/drawing/2016/SVG/main" r:embed="rId6"/>
                </a:ext>
              </a:extLst>
            </a:blip>
            <a:stretch>
              <a:fillRect/>
            </a:stretch>
          </a:blipFill>
        </p:spPr>
      </p:sp>
      <p:grpSp>
        <p:nvGrpSpPr>
          <p:cNvPr id="4" name="Group 4"/>
          <p:cNvGrpSpPr/>
          <p:nvPr/>
        </p:nvGrpSpPr>
        <p:grpSpPr>
          <a:xfrm>
            <a:off x="2592932" y="5883625"/>
            <a:ext cx="13102137" cy="3074001"/>
            <a:chOff x="0" y="0"/>
            <a:chExt cx="2822814" cy="662284"/>
          </a:xfrm>
        </p:grpSpPr>
        <p:sp>
          <p:nvSpPr>
            <p:cNvPr id="5" name="Freeform 5"/>
            <p:cNvSpPr/>
            <p:nvPr/>
          </p:nvSpPr>
          <p:spPr>
            <a:xfrm>
              <a:off x="0" y="0"/>
              <a:ext cx="2822814" cy="662284"/>
            </a:xfrm>
            <a:custGeom>
              <a:avLst/>
              <a:gdLst/>
              <a:ahLst/>
              <a:cxnLst/>
              <a:rect l="l" t="t" r="r" b="b"/>
              <a:pathLst>
                <a:path w="2822814" h="662284">
                  <a:moveTo>
                    <a:pt x="13590" y="0"/>
                  </a:moveTo>
                  <a:lnTo>
                    <a:pt x="2809223" y="0"/>
                  </a:lnTo>
                  <a:cubicBezTo>
                    <a:pt x="2812828" y="0"/>
                    <a:pt x="2816284" y="1432"/>
                    <a:pt x="2818833" y="3981"/>
                  </a:cubicBezTo>
                  <a:cubicBezTo>
                    <a:pt x="2821382" y="6529"/>
                    <a:pt x="2822814" y="9986"/>
                    <a:pt x="2822814" y="13590"/>
                  </a:cubicBezTo>
                  <a:lnTo>
                    <a:pt x="2822814" y="648693"/>
                  </a:lnTo>
                  <a:cubicBezTo>
                    <a:pt x="2822814" y="656199"/>
                    <a:pt x="2816729" y="662284"/>
                    <a:pt x="2809223" y="662284"/>
                  </a:cubicBezTo>
                  <a:lnTo>
                    <a:pt x="13590" y="662284"/>
                  </a:lnTo>
                  <a:cubicBezTo>
                    <a:pt x="6085" y="662284"/>
                    <a:pt x="0" y="656199"/>
                    <a:pt x="0" y="648693"/>
                  </a:cubicBezTo>
                  <a:lnTo>
                    <a:pt x="0" y="13590"/>
                  </a:lnTo>
                  <a:cubicBezTo>
                    <a:pt x="0" y="9986"/>
                    <a:pt x="1432" y="6529"/>
                    <a:pt x="3981" y="3981"/>
                  </a:cubicBezTo>
                  <a:cubicBezTo>
                    <a:pt x="6529" y="1432"/>
                    <a:pt x="9986" y="0"/>
                    <a:pt x="13590" y="0"/>
                  </a:cubicBezTo>
                  <a:close/>
                </a:path>
              </a:pathLst>
            </a:custGeom>
            <a:blipFill>
              <a:blip r:embed="rId7">
                <a:alphaModFix amt="65999"/>
              </a:blip>
              <a:stretch>
                <a:fillRect t="-69730" b="-69730"/>
              </a:stretch>
            </a:blipFill>
            <a:ln w="19050" cap="rnd">
              <a:solidFill>
                <a:srgbClr val="C1FF72">
                  <a:alpha val="65882"/>
                </a:srgbClr>
              </a:solidFill>
              <a:prstDash val="solid"/>
              <a:round/>
            </a:ln>
          </p:spPr>
        </p:sp>
      </p:grpSp>
      <p:sp>
        <p:nvSpPr>
          <p:cNvPr id="6" name="Freeform 6"/>
          <p:cNvSpPr/>
          <p:nvPr/>
        </p:nvSpPr>
        <p:spPr>
          <a:xfrm>
            <a:off x="14353372" y="6918192"/>
            <a:ext cx="2905928" cy="2039433"/>
          </a:xfrm>
          <a:custGeom>
            <a:avLst/>
            <a:gdLst/>
            <a:ahLst/>
            <a:cxnLst/>
            <a:rect l="l" t="t" r="r" b="b"/>
            <a:pathLst>
              <a:path w="2905928" h="2039433">
                <a:moveTo>
                  <a:pt x="0" y="0"/>
                </a:moveTo>
                <a:lnTo>
                  <a:pt x="2905928" y="0"/>
                </a:lnTo>
                <a:lnTo>
                  <a:pt x="2905928" y="2039434"/>
                </a:lnTo>
                <a:lnTo>
                  <a:pt x="0" y="20394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2707833" y="7420625"/>
            <a:ext cx="7315200" cy="2832977"/>
          </a:xfrm>
          <a:custGeom>
            <a:avLst/>
            <a:gdLst/>
            <a:ahLst/>
            <a:cxnLst/>
            <a:rect l="l" t="t" r="r" b="b"/>
            <a:pathLst>
              <a:path w="7315200" h="2832977">
                <a:moveTo>
                  <a:pt x="0" y="0"/>
                </a:moveTo>
                <a:lnTo>
                  <a:pt x="7315200" y="0"/>
                </a:lnTo>
                <a:lnTo>
                  <a:pt x="7315200" y="2832978"/>
                </a:lnTo>
                <a:lnTo>
                  <a:pt x="0" y="28329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TextBox 8"/>
          <p:cNvSpPr txBox="1"/>
          <p:nvPr/>
        </p:nvSpPr>
        <p:spPr>
          <a:xfrm>
            <a:off x="2180285" y="1222997"/>
            <a:ext cx="13498592" cy="1620431"/>
          </a:xfrm>
          <a:prstGeom prst="rect">
            <a:avLst/>
          </a:prstGeom>
        </p:spPr>
        <p:txBody>
          <a:bodyPr lIns="0" tIns="0" rIns="0" bIns="0" rtlCol="0" anchor="t">
            <a:spAutoFit/>
          </a:bodyPr>
          <a:lstStyle/>
          <a:p>
            <a:pPr algn="ctr">
              <a:lnSpc>
                <a:spcPts val="5999"/>
              </a:lnSpc>
            </a:pPr>
            <a:r>
              <a:rPr lang="en-US" sz="6381" dirty="0">
                <a:solidFill>
                  <a:srgbClr val="C1FF72"/>
                </a:solidFill>
                <a:latin typeface="Horizon"/>
                <a:ea typeface="Horizon"/>
                <a:cs typeface="Horizon"/>
                <a:sym typeface="Horizon"/>
              </a:rPr>
              <a:t>Project Objectives</a:t>
            </a:r>
          </a:p>
          <a:p>
            <a:pPr algn="ctr">
              <a:lnSpc>
                <a:spcPts val="5999"/>
              </a:lnSpc>
            </a:pPr>
            <a:endParaRPr lang="en-US" sz="6381" dirty="0">
              <a:solidFill>
                <a:srgbClr val="C1FF72"/>
              </a:solidFill>
              <a:latin typeface="Horizon"/>
              <a:ea typeface="Horizon"/>
              <a:cs typeface="Horizon"/>
              <a:sym typeface="Horizon"/>
            </a:endParaRPr>
          </a:p>
        </p:txBody>
      </p:sp>
      <p:sp>
        <p:nvSpPr>
          <p:cNvPr id="9" name="TextBox 9"/>
          <p:cNvSpPr txBox="1"/>
          <p:nvPr/>
        </p:nvSpPr>
        <p:spPr>
          <a:xfrm>
            <a:off x="3642911" y="2833518"/>
            <a:ext cx="12464804" cy="4084675"/>
          </a:xfrm>
          <a:prstGeom prst="rect">
            <a:avLst/>
          </a:prstGeom>
        </p:spPr>
        <p:txBody>
          <a:bodyPr lIns="0" tIns="0" rIns="0" bIns="0" rtlCol="0" anchor="t">
            <a:spAutoFit/>
          </a:bodyPr>
          <a:lstStyle/>
          <a:p>
            <a:pPr marL="498954" lvl="1" indent="-249477" algn="just">
              <a:lnSpc>
                <a:spcPts val="3235"/>
              </a:lnSpc>
              <a:buFont typeface="Arial"/>
              <a:buChar char="•"/>
            </a:pPr>
            <a:r>
              <a:rPr lang="en-US" sz="2311">
                <a:solidFill>
                  <a:srgbClr val="C1FF72"/>
                </a:solidFill>
                <a:latin typeface="League Spartan"/>
                <a:ea typeface="League Spartan"/>
                <a:cs typeface="League Spartan"/>
                <a:sym typeface="League Spartan"/>
              </a:rPr>
              <a:t>To detect patterns in crimes based on location, time, and type.</a:t>
            </a:r>
          </a:p>
          <a:p>
            <a:pPr marL="498954" lvl="1" indent="-249477" algn="just">
              <a:lnSpc>
                <a:spcPts val="3235"/>
              </a:lnSpc>
              <a:buFont typeface="Arial"/>
              <a:buChar char="•"/>
            </a:pPr>
            <a:r>
              <a:rPr lang="en-US" sz="2311">
                <a:solidFill>
                  <a:srgbClr val="C1FF72"/>
                </a:solidFill>
                <a:latin typeface="League Spartan"/>
                <a:ea typeface="League Spartan"/>
                <a:cs typeface="League Spartan"/>
                <a:sym typeface="League Spartan"/>
              </a:rPr>
              <a:t>To identify high-crime zones for focused intervention.</a:t>
            </a:r>
          </a:p>
          <a:p>
            <a:pPr marL="498954" lvl="1" indent="-249477" algn="just">
              <a:lnSpc>
                <a:spcPts val="3235"/>
              </a:lnSpc>
              <a:buFont typeface="Arial"/>
              <a:buChar char="•"/>
            </a:pPr>
            <a:r>
              <a:rPr lang="en-US" sz="2311">
                <a:solidFill>
                  <a:srgbClr val="C1FF72"/>
                </a:solidFill>
                <a:latin typeface="League Spartan"/>
                <a:ea typeface="League Spartan"/>
                <a:cs typeface="League Spartan"/>
                <a:sym typeface="League Spartan"/>
              </a:rPr>
              <a:t>To analyze time-based trends such as seasonality and peak hours.</a:t>
            </a:r>
          </a:p>
          <a:p>
            <a:pPr marL="498954" lvl="1" indent="-249477" algn="just">
              <a:lnSpc>
                <a:spcPts val="3235"/>
              </a:lnSpc>
              <a:buFont typeface="Arial"/>
              <a:buChar char="•"/>
            </a:pPr>
            <a:r>
              <a:rPr lang="en-US" sz="2311">
                <a:solidFill>
                  <a:srgbClr val="C1FF72"/>
                </a:solidFill>
                <a:latin typeface="League Spartan"/>
                <a:ea typeface="League Spartan"/>
                <a:cs typeface="League Spartan"/>
                <a:sym typeface="League Spartan"/>
              </a:rPr>
              <a:t>To extract meaningful insights through visual storytelling.</a:t>
            </a:r>
          </a:p>
          <a:p>
            <a:pPr marL="498954" lvl="1" indent="-249477" algn="just">
              <a:lnSpc>
                <a:spcPts val="3235"/>
              </a:lnSpc>
              <a:buFont typeface="Arial"/>
              <a:buChar char="•"/>
            </a:pPr>
            <a:r>
              <a:rPr lang="en-US" sz="2311">
                <a:solidFill>
                  <a:srgbClr val="C1FF72"/>
                </a:solidFill>
                <a:latin typeface="League Spartan"/>
                <a:ea typeface="League Spartan"/>
                <a:cs typeface="League Spartan"/>
                <a:sym typeface="League Spartan"/>
              </a:rPr>
              <a:t>To optionally develop a predictive model for anticipating crime occurrences.</a:t>
            </a:r>
          </a:p>
          <a:p>
            <a:pPr marL="498954" lvl="1" indent="-249477" algn="just">
              <a:lnSpc>
                <a:spcPts val="3235"/>
              </a:lnSpc>
              <a:spcBef>
                <a:spcPct val="0"/>
              </a:spcBef>
              <a:buFont typeface="Arial"/>
              <a:buChar char="•"/>
            </a:pPr>
            <a:r>
              <a:rPr lang="en-US" sz="2311">
                <a:solidFill>
                  <a:srgbClr val="C1FF72"/>
                </a:solidFill>
                <a:latin typeface="League Spartan"/>
                <a:ea typeface="League Spartan"/>
                <a:cs typeface="League Spartan"/>
                <a:sym typeface="League Spartan"/>
              </a:rPr>
              <a:t>To generate a data-driven foundation for policy recommendations and law enforcement planning.</a:t>
            </a:r>
          </a:p>
          <a:p>
            <a:pPr algn="just">
              <a:lnSpc>
                <a:spcPts val="3235"/>
              </a:lnSpc>
              <a:spcBef>
                <a:spcPct val="0"/>
              </a:spcBef>
            </a:pPr>
            <a:endParaRPr lang="en-US" sz="2311">
              <a:solidFill>
                <a:srgbClr val="C1FF72"/>
              </a:solidFill>
              <a:latin typeface="League Spartan"/>
              <a:ea typeface="League Spartan"/>
              <a:cs typeface="League Spartan"/>
              <a:sym typeface="League Spartan"/>
            </a:endParaRPr>
          </a:p>
          <a:p>
            <a:pPr algn="just">
              <a:lnSpc>
                <a:spcPts val="3235"/>
              </a:lnSpc>
              <a:spcBef>
                <a:spcPct val="0"/>
              </a:spcBef>
            </a:pPr>
            <a:endParaRPr lang="en-US" sz="2311">
              <a:solidFill>
                <a:srgbClr val="C1FF72"/>
              </a:solidFill>
              <a:latin typeface="League Spartan"/>
              <a:ea typeface="League Spartan"/>
              <a:cs typeface="League Spartan"/>
              <a:sym typeface="League Spartan"/>
            </a:endParaRPr>
          </a:p>
          <a:p>
            <a:pPr algn="just">
              <a:lnSpc>
                <a:spcPts val="3235"/>
              </a:lnSpc>
              <a:spcBef>
                <a:spcPct val="0"/>
              </a:spcBef>
            </a:pPr>
            <a:endParaRPr lang="en-US" sz="2311">
              <a:solidFill>
                <a:srgbClr val="C1FF72"/>
              </a:solidFill>
              <a:latin typeface="League Spartan"/>
              <a:ea typeface="League Spartan"/>
              <a:cs typeface="League Spartan"/>
              <a:sym typeface="League Spart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43434"/>
        </a:solidFill>
        <a:effectLst/>
      </p:bgPr>
    </p:bg>
    <p:spTree>
      <p:nvGrpSpPr>
        <p:cNvPr id="1" name=""/>
        <p:cNvGrpSpPr/>
        <p:nvPr/>
      </p:nvGrpSpPr>
      <p:grpSpPr>
        <a:xfrm>
          <a:off x="0" y="0"/>
          <a:ext cx="0" cy="0"/>
          <a:chOff x="0" y="0"/>
          <a:chExt cx="0" cy="0"/>
        </a:xfrm>
      </p:grpSpPr>
      <p:sp>
        <p:nvSpPr>
          <p:cNvPr id="2" name="Freeform 2"/>
          <p:cNvSpPr/>
          <p:nvPr/>
        </p:nvSpPr>
        <p:spPr>
          <a:xfrm>
            <a:off x="-4428856" y="-2128357"/>
            <a:ext cx="14809866" cy="14809866"/>
          </a:xfrm>
          <a:custGeom>
            <a:avLst/>
            <a:gdLst/>
            <a:ahLst/>
            <a:cxnLst/>
            <a:rect l="l" t="t" r="r" b="b"/>
            <a:pathLst>
              <a:path w="14809866" h="14809866">
                <a:moveTo>
                  <a:pt x="0" y="0"/>
                </a:moveTo>
                <a:lnTo>
                  <a:pt x="14809866" y="0"/>
                </a:lnTo>
                <a:lnTo>
                  <a:pt x="14809866" y="14809867"/>
                </a:lnTo>
                <a:lnTo>
                  <a:pt x="0" y="14809867"/>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rnd">
            <a:noFill/>
            <a:prstDash val="solid"/>
            <a:round/>
          </a:ln>
        </p:spPr>
      </p:sp>
      <p:sp>
        <p:nvSpPr>
          <p:cNvPr id="3" name="Freeform 3"/>
          <p:cNvSpPr/>
          <p:nvPr/>
        </p:nvSpPr>
        <p:spPr>
          <a:xfrm>
            <a:off x="9144000" y="5838484"/>
            <a:ext cx="1198165" cy="1198165"/>
          </a:xfrm>
          <a:custGeom>
            <a:avLst/>
            <a:gdLst/>
            <a:ahLst/>
            <a:cxnLst/>
            <a:rect l="l" t="t" r="r" b="b"/>
            <a:pathLst>
              <a:path w="1198165" h="1198165">
                <a:moveTo>
                  <a:pt x="0" y="0"/>
                </a:moveTo>
                <a:lnTo>
                  <a:pt x="1198165" y="0"/>
                </a:lnTo>
                <a:lnTo>
                  <a:pt x="1198165" y="1198165"/>
                </a:lnTo>
                <a:lnTo>
                  <a:pt x="0" y="11981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605038" y="5624004"/>
            <a:ext cx="3532160" cy="1250720"/>
          </a:xfrm>
          <a:custGeom>
            <a:avLst/>
            <a:gdLst/>
            <a:ahLst/>
            <a:cxnLst/>
            <a:rect l="l" t="t" r="r" b="b"/>
            <a:pathLst>
              <a:path w="3532160" h="1250720">
                <a:moveTo>
                  <a:pt x="0" y="0"/>
                </a:moveTo>
                <a:lnTo>
                  <a:pt x="3532160" y="0"/>
                </a:lnTo>
                <a:lnTo>
                  <a:pt x="3532160" y="1250720"/>
                </a:lnTo>
                <a:lnTo>
                  <a:pt x="0" y="12507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9572746" y="4480289"/>
            <a:ext cx="1220178" cy="1220178"/>
          </a:xfrm>
          <a:custGeom>
            <a:avLst/>
            <a:gdLst/>
            <a:ahLst/>
            <a:cxnLst/>
            <a:rect l="l" t="t" r="r" b="b"/>
            <a:pathLst>
              <a:path w="1220178" h="1220178">
                <a:moveTo>
                  <a:pt x="0" y="0"/>
                </a:moveTo>
                <a:lnTo>
                  <a:pt x="1220177" y="0"/>
                </a:lnTo>
                <a:lnTo>
                  <a:pt x="1220177" y="1220177"/>
                </a:lnTo>
                <a:lnTo>
                  <a:pt x="0" y="1220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9144000" y="3026809"/>
            <a:ext cx="1310604" cy="1310604"/>
          </a:xfrm>
          <a:custGeom>
            <a:avLst/>
            <a:gdLst/>
            <a:ahLst/>
            <a:cxnLst/>
            <a:rect l="l" t="t" r="r" b="b"/>
            <a:pathLst>
              <a:path w="1310604" h="1310604">
                <a:moveTo>
                  <a:pt x="0" y="0"/>
                </a:moveTo>
                <a:lnTo>
                  <a:pt x="1310604" y="0"/>
                </a:lnTo>
                <a:lnTo>
                  <a:pt x="1310604" y="1310605"/>
                </a:lnTo>
                <a:lnTo>
                  <a:pt x="0" y="13106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623831" y="1553302"/>
            <a:ext cx="1330632" cy="1330632"/>
          </a:xfrm>
          <a:custGeom>
            <a:avLst/>
            <a:gdLst/>
            <a:ahLst/>
            <a:cxnLst/>
            <a:rect l="l" t="t" r="r" b="b"/>
            <a:pathLst>
              <a:path w="1330632" h="1330632">
                <a:moveTo>
                  <a:pt x="0" y="0"/>
                </a:moveTo>
                <a:lnTo>
                  <a:pt x="1330632" y="0"/>
                </a:lnTo>
                <a:lnTo>
                  <a:pt x="1330632" y="1330632"/>
                </a:lnTo>
                <a:lnTo>
                  <a:pt x="0" y="13306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7941190" y="73266"/>
            <a:ext cx="1298738" cy="1298738"/>
          </a:xfrm>
          <a:custGeom>
            <a:avLst/>
            <a:gdLst/>
            <a:ahLst/>
            <a:cxnLst/>
            <a:rect l="l" t="t" r="r" b="b"/>
            <a:pathLst>
              <a:path w="1298738" h="1298738">
                <a:moveTo>
                  <a:pt x="0" y="0"/>
                </a:moveTo>
                <a:lnTo>
                  <a:pt x="1298738" y="0"/>
                </a:lnTo>
                <a:lnTo>
                  <a:pt x="1298738" y="1298738"/>
                </a:lnTo>
                <a:lnTo>
                  <a:pt x="0" y="12987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9408839" y="3294140"/>
            <a:ext cx="773996" cy="643120"/>
          </a:xfrm>
          <a:custGeom>
            <a:avLst/>
            <a:gdLst/>
            <a:ahLst/>
            <a:cxnLst/>
            <a:rect l="l" t="t" r="r" b="b"/>
            <a:pathLst>
              <a:path w="773996" h="643120">
                <a:moveTo>
                  <a:pt x="0" y="0"/>
                </a:moveTo>
                <a:lnTo>
                  <a:pt x="773995" y="0"/>
                </a:lnTo>
                <a:lnTo>
                  <a:pt x="773995" y="643120"/>
                </a:lnTo>
                <a:lnTo>
                  <a:pt x="0" y="643120"/>
                </a:lnTo>
                <a:lnTo>
                  <a:pt x="0" y="0"/>
                </a:lnTo>
                <a:close/>
              </a:path>
            </a:pathLst>
          </a:custGeom>
          <a:blipFill>
            <a:blip r:embed="rId8">
              <a:extLst>
                <a:ext uri="{96DAC541-7B7A-43D3-8B79-37D633B846F1}">
                  <asvg:svgBlip xmlns:asvg="http://schemas.microsoft.com/office/drawing/2016/SVG/main" r:embed="rId9"/>
                </a:ext>
              </a:extLst>
            </a:blip>
            <a:stretch>
              <a:fillRect t="-350" b="-350"/>
            </a:stretch>
          </a:blipFill>
        </p:spPr>
      </p:sp>
      <p:sp>
        <p:nvSpPr>
          <p:cNvPr id="10" name="Freeform 10"/>
          <p:cNvSpPr/>
          <p:nvPr/>
        </p:nvSpPr>
        <p:spPr>
          <a:xfrm>
            <a:off x="9821995" y="4732748"/>
            <a:ext cx="715258" cy="715258"/>
          </a:xfrm>
          <a:custGeom>
            <a:avLst/>
            <a:gdLst/>
            <a:ahLst/>
            <a:cxnLst/>
            <a:rect l="l" t="t" r="r" b="b"/>
            <a:pathLst>
              <a:path w="715258" h="715258">
                <a:moveTo>
                  <a:pt x="0" y="0"/>
                </a:moveTo>
                <a:lnTo>
                  <a:pt x="715259" y="0"/>
                </a:lnTo>
                <a:lnTo>
                  <a:pt x="715259" y="715258"/>
                </a:lnTo>
                <a:lnTo>
                  <a:pt x="0" y="71525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2641782" y="4281819"/>
            <a:ext cx="3613209" cy="1279418"/>
          </a:xfrm>
          <a:custGeom>
            <a:avLst/>
            <a:gdLst/>
            <a:ahLst/>
            <a:cxnLst/>
            <a:rect l="l" t="t" r="r" b="b"/>
            <a:pathLst>
              <a:path w="3613209" h="1279418">
                <a:moveTo>
                  <a:pt x="0" y="0"/>
                </a:moveTo>
                <a:lnTo>
                  <a:pt x="3613209" y="0"/>
                </a:lnTo>
                <a:lnTo>
                  <a:pt x="3613209" y="1279418"/>
                </a:lnTo>
                <a:lnTo>
                  <a:pt x="0" y="127941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1605038" y="2908413"/>
            <a:ext cx="3690342" cy="1306731"/>
          </a:xfrm>
          <a:custGeom>
            <a:avLst/>
            <a:gdLst/>
            <a:ahLst/>
            <a:cxnLst/>
            <a:rect l="l" t="t" r="r" b="b"/>
            <a:pathLst>
              <a:path w="3690342" h="1306731">
                <a:moveTo>
                  <a:pt x="0" y="0"/>
                </a:moveTo>
                <a:lnTo>
                  <a:pt x="3690342" y="0"/>
                </a:lnTo>
                <a:lnTo>
                  <a:pt x="3690342" y="1306731"/>
                </a:lnTo>
                <a:lnTo>
                  <a:pt x="0" y="130673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10604175" y="1480522"/>
            <a:ext cx="3844211" cy="1361216"/>
          </a:xfrm>
          <a:custGeom>
            <a:avLst/>
            <a:gdLst/>
            <a:ahLst/>
            <a:cxnLst/>
            <a:rect l="l" t="t" r="r" b="b"/>
            <a:pathLst>
              <a:path w="3844211" h="1361216">
                <a:moveTo>
                  <a:pt x="0" y="0"/>
                </a:moveTo>
                <a:lnTo>
                  <a:pt x="3844211" y="0"/>
                </a:lnTo>
                <a:lnTo>
                  <a:pt x="3844211" y="1361216"/>
                </a:lnTo>
                <a:lnTo>
                  <a:pt x="0" y="136121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4" name="Freeform 14"/>
          <p:cNvSpPr/>
          <p:nvPr/>
        </p:nvSpPr>
        <p:spPr>
          <a:xfrm>
            <a:off x="9907646" y="125184"/>
            <a:ext cx="3639316" cy="1288663"/>
          </a:xfrm>
          <a:custGeom>
            <a:avLst/>
            <a:gdLst/>
            <a:ahLst/>
            <a:cxnLst/>
            <a:rect l="l" t="t" r="r" b="b"/>
            <a:pathLst>
              <a:path w="3639316" h="1288663">
                <a:moveTo>
                  <a:pt x="0" y="0"/>
                </a:moveTo>
                <a:lnTo>
                  <a:pt x="3639316" y="0"/>
                </a:lnTo>
                <a:lnTo>
                  <a:pt x="3639316" y="1288663"/>
                </a:lnTo>
                <a:lnTo>
                  <a:pt x="0" y="128866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5" name="Freeform 15"/>
          <p:cNvSpPr/>
          <p:nvPr/>
        </p:nvSpPr>
        <p:spPr>
          <a:xfrm>
            <a:off x="8641509" y="7242932"/>
            <a:ext cx="1196837" cy="1196837"/>
          </a:xfrm>
          <a:custGeom>
            <a:avLst/>
            <a:gdLst/>
            <a:ahLst/>
            <a:cxnLst/>
            <a:rect l="l" t="t" r="r" b="b"/>
            <a:pathLst>
              <a:path w="1196837" h="1196837">
                <a:moveTo>
                  <a:pt x="0" y="0"/>
                </a:moveTo>
                <a:lnTo>
                  <a:pt x="1196837" y="0"/>
                </a:lnTo>
                <a:lnTo>
                  <a:pt x="1196837" y="1196836"/>
                </a:lnTo>
                <a:lnTo>
                  <a:pt x="0" y="11968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7993658" y="8610449"/>
            <a:ext cx="1295702" cy="1295702"/>
          </a:xfrm>
          <a:custGeom>
            <a:avLst/>
            <a:gdLst/>
            <a:ahLst/>
            <a:cxnLst/>
            <a:rect l="l" t="t" r="r" b="b"/>
            <a:pathLst>
              <a:path w="1295702" h="1295702">
                <a:moveTo>
                  <a:pt x="0" y="0"/>
                </a:moveTo>
                <a:lnTo>
                  <a:pt x="1295702" y="0"/>
                </a:lnTo>
                <a:lnTo>
                  <a:pt x="1295702" y="1295702"/>
                </a:lnTo>
                <a:lnTo>
                  <a:pt x="0" y="12957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10600339" y="7036649"/>
            <a:ext cx="3532160" cy="1250720"/>
          </a:xfrm>
          <a:custGeom>
            <a:avLst/>
            <a:gdLst/>
            <a:ahLst/>
            <a:cxnLst/>
            <a:rect l="l" t="t" r="r" b="b"/>
            <a:pathLst>
              <a:path w="3532160" h="1250720">
                <a:moveTo>
                  <a:pt x="0" y="0"/>
                </a:moveTo>
                <a:lnTo>
                  <a:pt x="3532160" y="0"/>
                </a:lnTo>
                <a:lnTo>
                  <a:pt x="3532160" y="1250719"/>
                </a:lnTo>
                <a:lnTo>
                  <a:pt x="0" y="12507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9759867" y="8439768"/>
            <a:ext cx="3532160" cy="1250720"/>
          </a:xfrm>
          <a:custGeom>
            <a:avLst/>
            <a:gdLst/>
            <a:ahLst/>
            <a:cxnLst/>
            <a:rect l="l" t="t" r="r" b="b"/>
            <a:pathLst>
              <a:path w="3532160" h="1250720">
                <a:moveTo>
                  <a:pt x="0" y="0"/>
                </a:moveTo>
                <a:lnTo>
                  <a:pt x="3532160" y="0"/>
                </a:lnTo>
                <a:lnTo>
                  <a:pt x="3532160" y="1250720"/>
                </a:lnTo>
                <a:lnTo>
                  <a:pt x="0" y="12507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8361126" y="8880723"/>
            <a:ext cx="514879" cy="755156"/>
          </a:xfrm>
          <a:custGeom>
            <a:avLst/>
            <a:gdLst/>
            <a:ahLst/>
            <a:cxnLst/>
            <a:rect l="l" t="t" r="r" b="b"/>
            <a:pathLst>
              <a:path w="514879" h="755156">
                <a:moveTo>
                  <a:pt x="0" y="0"/>
                </a:moveTo>
                <a:lnTo>
                  <a:pt x="514879" y="0"/>
                </a:lnTo>
                <a:lnTo>
                  <a:pt x="514879" y="755156"/>
                </a:lnTo>
                <a:lnTo>
                  <a:pt x="0" y="755156"/>
                </a:lnTo>
                <a:lnTo>
                  <a:pt x="0" y="0"/>
                </a:lnTo>
                <a:close/>
              </a:path>
            </a:pathLst>
          </a:custGeom>
          <a:blipFill>
            <a:blip r:embed="rId20">
              <a:extLst>
                <a:ext uri="{96DAC541-7B7A-43D3-8B79-37D633B846F1}">
                  <asvg:svgBlip xmlns:asvg="http://schemas.microsoft.com/office/drawing/2016/SVG/main" r:embed="rId21"/>
                </a:ext>
              </a:extLst>
            </a:blip>
            <a:stretch>
              <a:fillRect l="-416" r="-416"/>
            </a:stretch>
          </a:blipFill>
        </p:spPr>
      </p:sp>
      <p:grpSp>
        <p:nvGrpSpPr>
          <p:cNvPr id="20" name="Group 20"/>
          <p:cNvGrpSpPr/>
          <p:nvPr/>
        </p:nvGrpSpPr>
        <p:grpSpPr>
          <a:xfrm>
            <a:off x="8183723" y="315799"/>
            <a:ext cx="813672" cy="813672"/>
            <a:chOff x="0" y="0"/>
            <a:chExt cx="649812" cy="649812"/>
          </a:xfrm>
        </p:grpSpPr>
        <p:sp>
          <p:nvSpPr>
            <p:cNvPr id="21" name="Freeform 21"/>
            <p:cNvSpPr/>
            <p:nvPr/>
          </p:nvSpPr>
          <p:spPr>
            <a:xfrm>
              <a:off x="0" y="0"/>
              <a:ext cx="649859" cy="649859"/>
            </a:xfrm>
            <a:custGeom>
              <a:avLst/>
              <a:gdLst/>
              <a:ahLst/>
              <a:cxnLst/>
              <a:rect l="l" t="t" r="r" b="b"/>
              <a:pathLst>
                <a:path w="649859" h="649859">
                  <a:moveTo>
                    <a:pt x="0" y="0"/>
                  </a:moveTo>
                  <a:lnTo>
                    <a:pt x="649859" y="0"/>
                  </a:lnTo>
                  <a:lnTo>
                    <a:pt x="649859" y="649859"/>
                  </a:lnTo>
                  <a:lnTo>
                    <a:pt x="0" y="649859"/>
                  </a:lnTo>
                  <a:lnTo>
                    <a:pt x="0" y="0"/>
                  </a:lnTo>
                  <a:close/>
                </a:path>
              </a:pathLst>
            </a:custGeom>
            <a:blipFill>
              <a:blip r:embed="rId22"/>
              <a:stretch>
                <a:fillRect r="7" b="7"/>
              </a:stretch>
            </a:blipFill>
          </p:spPr>
        </p:sp>
      </p:grpSp>
      <p:grpSp>
        <p:nvGrpSpPr>
          <p:cNvPr id="22" name="Group 22"/>
          <p:cNvGrpSpPr/>
          <p:nvPr/>
        </p:nvGrpSpPr>
        <p:grpSpPr>
          <a:xfrm>
            <a:off x="8927401" y="1856873"/>
            <a:ext cx="723491" cy="723491"/>
            <a:chOff x="0" y="0"/>
            <a:chExt cx="563943" cy="563943"/>
          </a:xfrm>
        </p:grpSpPr>
        <p:sp>
          <p:nvSpPr>
            <p:cNvPr id="23" name="Freeform 23"/>
            <p:cNvSpPr/>
            <p:nvPr/>
          </p:nvSpPr>
          <p:spPr>
            <a:xfrm>
              <a:off x="0" y="0"/>
              <a:ext cx="563880" cy="563880"/>
            </a:xfrm>
            <a:custGeom>
              <a:avLst/>
              <a:gdLst/>
              <a:ahLst/>
              <a:cxnLst/>
              <a:rect l="l" t="t" r="r" b="b"/>
              <a:pathLst>
                <a:path w="563880" h="563880">
                  <a:moveTo>
                    <a:pt x="0" y="0"/>
                  </a:moveTo>
                  <a:lnTo>
                    <a:pt x="563880" y="0"/>
                  </a:lnTo>
                  <a:lnTo>
                    <a:pt x="563880" y="563880"/>
                  </a:lnTo>
                  <a:lnTo>
                    <a:pt x="0" y="563880"/>
                  </a:lnTo>
                  <a:lnTo>
                    <a:pt x="0" y="0"/>
                  </a:lnTo>
                  <a:close/>
                </a:path>
              </a:pathLst>
            </a:custGeom>
            <a:blipFill>
              <a:blip r:embed="rId23"/>
              <a:stretch>
                <a:fillRect r="-11" b="-11"/>
              </a:stretch>
            </a:blipFill>
          </p:spPr>
        </p:sp>
      </p:grpSp>
      <p:grpSp>
        <p:nvGrpSpPr>
          <p:cNvPr id="24" name="Group 24"/>
          <p:cNvGrpSpPr/>
          <p:nvPr/>
        </p:nvGrpSpPr>
        <p:grpSpPr>
          <a:xfrm>
            <a:off x="9403150" y="6138337"/>
            <a:ext cx="679867" cy="679867"/>
            <a:chOff x="0" y="0"/>
            <a:chExt cx="588528" cy="588528"/>
          </a:xfrm>
        </p:grpSpPr>
        <p:sp>
          <p:nvSpPr>
            <p:cNvPr id="25" name="Freeform 25"/>
            <p:cNvSpPr/>
            <p:nvPr/>
          </p:nvSpPr>
          <p:spPr>
            <a:xfrm>
              <a:off x="0" y="0"/>
              <a:ext cx="588518" cy="588518"/>
            </a:xfrm>
            <a:custGeom>
              <a:avLst/>
              <a:gdLst/>
              <a:ahLst/>
              <a:cxnLst/>
              <a:rect l="l" t="t" r="r" b="b"/>
              <a:pathLst>
                <a:path w="588518" h="588518">
                  <a:moveTo>
                    <a:pt x="0" y="0"/>
                  </a:moveTo>
                  <a:lnTo>
                    <a:pt x="588518" y="0"/>
                  </a:lnTo>
                  <a:lnTo>
                    <a:pt x="588518" y="588518"/>
                  </a:lnTo>
                  <a:lnTo>
                    <a:pt x="0" y="588518"/>
                  </a:lnTo>
                  <a:lnTo>
                    <a:pt x="0" y="0"/>
                  </a:lnTo>
                  <a:close/>
                </a:path>
              </a:pathLst>
            </a:custGeom>
            <a:blipFill>
              <a:blip r:embed="rId24"/>
              <a:stretch>
                <a:fillRect r="-1" b="-1"/>
              </a:stretch>
            </a:blipFill>
          </p:spPr>
        </p:sp>
      </p:grpSp>
      <p:grpSp>
        <p:nvGrpSpPr>
          <p:cNvPr id="26" name="Group 26"/>
          <p:cNvGrpSpPr/>
          <p:nvPr/>
        </p:nvGrpSpPr>
        <p:grpSpPr>
          <a:xfrm>
            <a:off x="8871818" y="7476457"/>
            <a:ext cx="744554" cy="744554"/>
            <a:chOff x="0" y="0"/>
            <a:chExt cx="645240" cy="645240"/>
          </a:xfrm>
        </p:grpSpPr>
        <p:sp>
          <p:nvSpPr>
            <p:cNvPr id="27" name="Freeform 27"/>
            <p:cNvSpPr/>
            <p:nvPr/>
          </p:nvSpPr>
          <p:spPr>
            <a:xfrm>
              <a:off x="0" y="0"/>
              <a:ext cx="645287" cy="645287"/>
            </a:xfrm>
            <a:custGeom>
              <a:avLst/>
              <a:gdLst/>
              <a:ahLst/>
              <a:cxnLst/>
              <a:rect l="l" t="t" r="r" b="b"/>
              <a:pathLst>
                <a:path w="645287" h="645287">
                  <a:moveTo>
                    <a:pt x="0" y="0"/>
                  </a:moveTo>
                  <a:lnTo>
                    <a:pt x="645287" y="0"/>
                  </a:lnTo>
                  <a:lnTo>
                    <a:pt x="645287" y="645287"/>
                  </a:lnTo>
                  <a:lnTo>
                    <a:pt x="0" y="645287"/>
                  </a:lnTo>
                  <a:lnTo>
                    <a:pt x="0" y="0"/>
                  </a:lnTo>
                  <a:close/>
                </a:path>
              </a:pathLst>
            </a:custGeom>
            <a:blipFill>
              <a:blip r:embed="rId25"/>
              <a:stretch>
                <a:fillRect r="7" b="7"/>
              </a:stretch>
            </a:blipFill>
          </p:spPr>
        </p:sp>
      </p:grpSp>
      <p:grpSp>
        <p:nvGrpSpPr>
          <p:cNvPr id="28" name="Group 28"/>
          <p:cNvGrpSpPr/>
          <p:nvPr/>
        </p:nvGrpSpPr>
        <p:grpSpPr>
          <a:xfrm>
            <a:off x="10792923" y="1630260"/>
            <a:ext cx="3880736" cy="1473507"/>
            <a:chOff x="0" y="0"/>
            <a:chExt cx="3381577" cy="1283977"/>
          </a:xfrm>
        </p:grpSpPr>
        <p:sp>
          <p:nvSpPr>
            <p:cNvPr id="29" name="Freeform 29"/>
            <p:cNvSpPr/>
            <p:nvPr/>
          </p:nvSpPr>
          <p:spPr>
            <a:xfrm>
              <a:off x="0" y="0"/>
              <a:ext cx="3381577" cy="1283977"/>
            </a:xfrm>
            <a:custGeom>
              <a:avLst/>
              <a:gdLst/>
              <a:ahLst/>
              <a:cxnLst/>
              <a:rect l="l" t="t" r="r" b="b"/>
              <a:pathLst>
                <a:path w="3381577" h="1283977">
                  <a:moveTo>
                    <a:pt x="0" y="0"/>
                  </a:moveTo>
                  <a:lnTo>
                    <a:pt x="3381577" y="0"/>
                  </a:lnTo>
                  <a:lnTo>
                    <a:pt x="3381577" y="1283977"/>
                  </a:lnTo>
                  <a:lnTo>
                    <a:pt x="0" y="1283977"/>
                  </a:lnTo>
                  <a:close/>
                </a:path>
              </a:pathLst>
            </a:custGeom>
            <a:solidFill>
              <a:srgbClr val="000000">
                <a:alpha val="0"/>
              </a:srgbClr>
            </a:solidFill>
          </p:spPr>
        </p:sp>
        <p:sp>
          <p:nvSpPr>
            <p:cNvPr id="30" name="TextBox 30"/>
            <p:cNvSpPr txBox="1"/>
            <p:nvPr/>
          </p:nvSpPr>
          <p:spPr>
            <a:xfrm>
              <a:off x="0" y="0"/>
              <a:ext cx="3381577" cy="1283977"/>
            </a:xfrm>
            <a:prstGeom prst="rect">
              <a:avLst/>
            </a:prstGeom>
          </p:spPr>
          <p:txBody>
            <a:bodyPr lIns="0" tIns="0" rIns="0" bIns="0" rtlCol="0" anchor="t"/>
            <a:lstStyle/>
            <a:p>
              <a:pPr algn="l">
                <a:lnSpc>
                  <a:spcPts val="1959"/>
                </a:lnSpc>
              </a:pPr>
              <a:r>
                <a:rPr lang="en-US" sz="1634">
                  <a:solidFill>
                    <a:srgbClr val="404040"/>
                  </a:solidFill>
                  <a:latin typeface="League Spartan"/>
                  <a:ea typeface="League Spartan"/>
                  <a:cs typeface="League Spartan"/>
                  <a:sym typeface="League Spartan"/>
                </a:rPr>
                <a:t>Data Cleaning: </a:t>
              </a:r>
            </a:p>
            <a:p>
              <a:pPr algn="l">
                <a:lnSpc>
                  <a:spcPts val="760"/>
                </a:lnSpc>
              </a:pPr>
              <a:endParaRPr lang="en-US" sz="1634">
                <a:solidFill>
                  <a:srgbClr val="404040"/>
                </a:solidFill>
                <a:latin typeface="League Spartan"/>
                <a:ea typeface="League Spartan"/>
                <a:cs typeface="League Spartan"/>
                <a:sym typeface="League Spartan"/>
              </a:endParaRPr>
            </a:p>
            <a:p>
              <a:pPr algn="l">
                <a:lnSpc>
                  <a:spcPts val="1960"/>
                </a:lnSpc>
              </a:pPr>
              <a:r>
                <a:rPr lang="en-US" sz="1634">
                  <a:solidFill>
                    <a:srgbClr val="404040"/>
                  </a:solidFill>
                  <a:latin typeface="League Spartan"/>
                  <a:ea typeface="League Spartan"/>
                  <a:cs typeface="League Spartan"/>
                  <a:sym typeface="League Spartan"/>
                </a:rPr>
                <a:t>Fixing missing values, removing duplicates, formatting time/location.</a:t>
              </a:r>
            </a:p>
          </p:txBody>
        </p:sp>
      </p:grpSp>
      <p:sp>
        <p:nvSpPr>
          <p:cNvPr id="31" name="TextBox 31"/>
          <p:cNvSpPr txBox="1"/>
          <p:nvPr/>
        </p:nvSpPr>
        <p:spPr>
          <a:xfrm>
            <a:off x="-1229025" y="4170941"/>
            <a:ext cx="9595680" cy="2542367"/>
          </a:xfrm>
          <a:prstGeom prst="rect">
            <a:avLst/>
          </a:prstGeom>
        </p:spPr>
        <p:txBody>
          <a:bodyPr lIns="0" tIns="0" rIns="0" bIns="0" rtlCol="0" anchor="t">
            <a:spAutoFit/>
          </a:bodyPr>
          <a:lstStyle/>
          <a:p>
            <a:pPr algn="ctr">
              <a:lnSpc>
                <a:spcPts val="6387"/>
              </a:lnSpc>
            </a:pPr>
            <a:r>
              <a:rPr lang="en-US" sz="6795">
                <a:solidFill>
                  <a:srgbClr val="C1FF72"/>
                </a:solidFill>
                <a:latin typeface="Horizon"/>
                <a:ea typeface="Horizon"/>
                <a:cs typeface="Horizon"/>
                <a:sym typeface="Horizon"/>
              </a:rPr>
              <a:t>Project </a:t>
            </a:r>
          </a:p>
          <a:p>
            <a:pPr algn="r">
              <a:lnSpc>
                <a:spcPts val="6387"/>
              </a:lnSpc>
            </a:pPr>
            <a:r>
              <a:rPr lang="en-US" sz="6795">
                <a:solidFill>
                  <a:srgbClr val="C1FF72"/>
                </a:solidFill>
                <a:latin typeface="Horizon"/>
                <a:ea typeface="Horizon"/>
                <a:cs typeface="Horizon"/>
                <a:sym typeface="Horizon"/>
              </a:rPr>
              <a:t>        workflow</a:t>
            </a:r>
          </a:p>
          <a:p>
            <a:pPr algn="ctr">
              <a:lnSpc>
                <a:spcPts val="6387"/>
              </a:lnSpc>
            </a:pPr>
            <a:endParaRPr lang="en-US" sz="6795">
              <a:solidFill>
                <a:srgbClr val="C1FF72"/>
              </a:solidFill>
              <a:latin typeface="Horizon"/>
              <a:ea typeface="Horizon"/>
              <a:cs typeface="Horizon"/>
              <a:sym typeface="Horizon"/>
            </a:endParaRPr>
          </a:p>
        </p:txBody>
      </p:sp>
      <p:grpSp>
        <p:nvGrpSpPr>
          <p:cNvPr id="32" name="Group 32"/>
          <p:cNvGrpSpPr/>
          <p:nvPr/>
        </p:nvGrpSpPr>
        <p:grpSpPr>
          <a:xfrm>
            <a:off x="10083016" y="291946"/>
            <a:ext cx="3612588" cy="1473507"/>
            <a:chOff x="0" y="0"/>
            <a:chExt cx="3147919" cy="1283977"/>
          </a:xfrm>
        </p:grpSpPr>
        <p:sp>
          <p:nvSpPr>
            <p:cNvPr id="33" name="Freeform 33"/>
            <p:cNvSpPr/>
            <p:nvPr/>
          </p:nvSpPr>
          <p:spPr>
            <a:xfrm>
              <a:off x="0" y="0"/>
              <a:ext cx="3147919" cy="1283977"/>
            </a:xfrm>
            <a:custGeom>
              <a:avLst/>
              <a:gdLst/>
              <a:ahLst/>
              <a:cxnLst/>
              <a:rect l="l" t="t" r="r" b="b"/>
              <a:pathLst>
                <a:path w="3147919" h="1283977">
                  <a:moveTo>
                    <a:pt x="0" y="0"/>
                  </a:moveTo>
                  <a:lnTo>
                    <a:pt x="3147919" y="0"/>
                  </a:lnTo>
                  <a:lnTo>
                    <a:pt x="3147919" y="1283977"/>
                  </a:lnTo>
                  <a:lnTo>
                    <a:pt x="0" y="1283977"/>
                  </a:lnTo>
                  <a:close/>
                </a:path>
              </a:pathLst>
            </a:custGeom>
            <a:solidFill>
              <a:srgbClr val="000000">
                <a:alpha val="0"/>
              </a:srgbClr>
            </a:solidFill>
          </p:spPr>
        </p:sp>
        <p:sp>
          <p:nvSpPr>
            <p:cNvPr id="34" name="TextBox 34"/>
            <p:cNvSpPr txBox="1"/>
            <p:nvPr/>
          </p:nvSpPr>
          <p:spPr>
            <a:xfrm>
              <a:off x="0" y="0"/>
              <a:ext cx="3147919" cy="1283977"/>
            </a:xfrm>
            <a:prstGeom prst="rect">
              <a:avLst/>
            </a:prstGeom>
          </p:spPr>
          <p:txBody>
            <a:bodyPr lIns="0" tIns="0" rIns="0" bIns="0" rtlCol="0" anchor="t"/>
            <a:lstStyle/>
            <a:p>
              <a:pPr algn="l">
                <a:lnSpc>
                  <a:spcPts val="1959"/>
                </a:lnSpc>
              </a:pPr>
              <a:r>
                <a:rPr lang="en-US" sz="1634">
                  <a:solidFill>
                    <a:srgbClr val="404040"/>
                  </a:solidFill>
                  <a:latin typeface="League Spartan"/>
                  <a:ea typeface="League Spartan"/>
                  <a:cs typeface="League Spartan"/>
                  <a:sym typeface="League Spartan"/>
                </a:rPr>
                <a:t>Data Collection:</a:t>
              </a:r>
            </a:p>
            <a:p>
              <a:pPr algn="l">
                <a:lnSpc>
                  <a:spcPts val="760"/>
                </a:lnSpc>
              </a:pPr>
              <a:endParaRPr lang="en-US" sz="1634">
                <a:solidFill>
                  <a:srgbClr val="404040"/>
                </a:solidFill>
                <a:latin typeface="League Spartan"/>
                <a:ea typeface="League Spartan"/>
                <a:cs typeface="League Spartan"/>
                <a:sym typeface="League Spartan"/>
              </a:endParaRPr>
            </a:p>
            <a:p>
              <a:pPr algn="l">
                <a:lnSpc>
                  <a:spcPts val="1960"/>
                </a:lnSpc>
              </a:pPr>
              <a:r>
                <a:rPr lang="en-US" sz="1634">
                  <a:solidFill>
                    <a:srgbClr val="404040"/>
                  </a:solidFill>
                  <a:latin typeface="League Spartan"/>
                  <a:ea typeface="League Spartan"/>
                  <a:cs typeface="League Spartan"/>
                  <a:sym typeface="League Spartan"/>
                </a:rPr>
                <a:t> Downloading historical crime data from Kaggle.</a:t>
              </a:r>
            </a:p>
            <a:p>
              <a:pPr algn="l">
                <a:lnSpc>
                  <a:spcPts val="1959"/>
                </a:lnSpc>
              </a:pPr>
              <a:endParaRPr lang="en-US" sz="1634">
                <a:solidFill>
                  <a:srgbClr val="404040"/>
                </a:solidFill>
                <a:latin typeface="League Spartan"/>
                <a:ea typeface="League Spartan"/>
                <a:cs typeface="League Spartan"/>
                <a:sym typeface="League Spartan"/>
              </a:endParaRPr>
            </a:p>
          </p:txBody>
        </p:sp>
      </p:grpSp>
      <p:grpSp>
        <p:nvGrpSpPr>
          <p:cNvPr id="35" name="Group 35"/>
          <p:cNvGrpSpPr/>
          <p:nvPr/>
        </p:nvGrpSpPr>
        <p:grpSpPr>
          <a:xfrm>
            <a:off x="11762330" y="3103767"/>
            <a:ext cx="3880736" cy="1473507"/>
            <a:chOff x="0" y="0"/>
            <a:chExt cx="3381577" cy="1283977"/>
          </a:xfrm>
        </p:grpSpPr>
        <p:sp>
          <p:nvSpPr>
            <p:cNvPr id="36" name="Freeform 36"/>
            <p:cNvSpPr/>
            <p:nvPr/>
          </p:nvSpPr>
          <p:spPr>
            <a:xfrm>
              <a:off x="0" y="0"/>
              <a:ext cx="3381577" cy="1283977"/>
            </a:xfrm>
            <a:custGeom>
              <a:avLst/>
              <a:gdLst/>
              <a:ahLst/>
              <a:cxnLst/>
              <a:rect l="l" t="t" r="r" b="b"/>
              <a:pathLst>
                <a:path w="3381577" h="1283977">
                  <a:moveTo>
                    <a:pt x="0" y="0"/>
                  </a:moveTo>
                  <a:lnTo>
                    <a:pt x="3381577" y="0"/>
                  </a:lnTo>
                  <a:lnTo>
                    <a:pt x="3381577" y="1283977"/>
                  </a:lnTo>
                  <a:lnTo>
                    <a:pt x="0" y="1283977"/>
                  </a:lnTo>
                  <a:close/>
                </a:path>
              </a:pathLst>
            </a:custGeom>
            <a:solidFill>
              <a:srgbClr val="000000">
                <a:alpha val="0"/>
              </a:srgbClr>
            </a:solidFill>
          </p:spPr>
        </p:sp>
        <p:sp>
          <p:nvSpPr>
            <p:cNvPr id="37" name="TextBox 37"/>
            <p:cNvSpPr txBox="1"/>
            <p:nvPr/>
          </p:nvSpPr>
          <p:spPr>
            <a:xfrm>
              <a:off x="0" y="0"/>
              <a:ext cx="3381577" cy="1283977"/>
            </a:xfrm>
            <a:prstGeom prst="rect">
              <a:avLst/>
            </a:prstGeom>
          </p:spPr>
          <p:txBody>
            <a:bodyPr lIns="0" tIns="0" rIns="0" bIns="0" rtlCol="0" anchor="t"/>
            <a:lstStyle/>
            <a:p>
              <a:pPr algn="l">
                <a:lnSpc>
                  <a:spcPts val="1959"/>
                </a:lnSpc>
              </a:pPr>
              <a:r>
                <a:rPr lang="en-US" sz="1634">
                  <a:solidFill>
                    <a:srgbClr val="404040"/>
                  </a:solidFill>
                  <a:latin typeface="League Spartan"/>
                  <a:ea typeface="League Spartan"/>
                  <a:cs typeface="League Spartan"/>
                  <a:sym typeface="League Spartan"/>
                </a:rPr>
                <a:t>Exploratory Data Analysis:</a:t>
              </a:r>
            </a:p>
            <a:p>
              <a:pPr algn="l">
                <a:lnSpc>
                  <a:spcPts val="760"/>
                </a:lnSpc>
              </a:pPr>
              <a:endParaRPr lang="en-US" sz="1634">
                <a:solidFill>
                  <a:srgbClr val="404040"/>
                </a:solidFill>
                <a:latin typeface="League Spartan"/>
                <a:ea typeface="League Spartan"/>
                <a:cs typeface="League Spartan"/>
                <a:sym typeface="League Spartan"/>
              </a:endParaRPr>
            </a:p>
            <a:p>
              <a:pPr algn="l">
                <a:lnSpc>
                  <a:spcPts val="1960"/>
                </a:lnSpc>
              </a:pPr>
              <a:r>
                <a:rPr lang="en-US" sz="1634">
                  <a:solidFill>
                    <a:srgbClr val="404040"/>
                  </a:solidFill>
                  <a:latin typeface="League Spartan"/>
                  <a:ea typeface="League Spartan"/>
                  <a:cs typeface="League Spartan"/>
                  <a:sym typeface="League Spartan"/>
                </a:rPr>
                <a:t> Statistical summaries, graphs, correlation studies.</a:t>
              </a:r>
            </a:p>
            <a:p>
              <a:pPr algn="l">
                <a:lnSpc>
                  <a:spcPts val="1959"/>
                </a:lnSpc>
              </a:pPr>
              <a:endParaRPr lang="en-US" sz="1634">
                <a:solidFill>
                  <a:srgbClr val="404040"/>
                </a:solidFill>
                <a:latin typeface="League Spartan"/>
                <a:ea typeface="League Spartan"/>
                <a:cs typeface="League Spartan"/>
                <a:sym typeface="League Spartan"/>
              </a:endParaRPr>
            </a:p>
          </p:txBody>
        </p:sp>
      </p:grpSp>
      <p:grpSp>
        <p:nvGrpSpPr>
          <p:cNvPr id="38" name="Group 38"/>
          <p:cNvGrpSpPr/>
          <p:nvPr/>
        </p:nvGrpSpPr>
        <p:grpSpPr>
          <a:xfrm>
            <a:off x="12842938" y="4526014"/>
            <a:ext cx="3880736" cy="1473507"/>
            <a:chOff x="0" y="0"/>
            <a:chExt cx="3381577" cy="1283977"/>
          </a:xfrm>
        </p:grpSpPr>
        <p:sp>
          <p:nvSpPr>
            <p:cNvPr id="39" name="Freeform 39"/>
            <p:cNvSpPr/>
            <p:nvPr/>
          </p:nvSpPr>
          <p:spPr>
            <a:xfrm>
              <a:off x="0" y="0"/>
              <a:ext cx="3381577" cy="1283977"/>
            </a:xfrm>
            <a:custGeom>
              <a:avLst/>
              <a:gdLst/>
              <a:ahLst/>
              <a:cxnLst/>
              <a:rect l="l" t="t" r="r" b="b"/>
              <a:pathLst>
                <a:path w="3381577" h="1283977">
                  <a:moveTo>
                    <a:pt x="0" y="0"/>
                  </a:moveTo>
                  <a:lnTo>
                    <a:pt x="3381577" y="0"/>
                  </a:lnTo>
                  <a:lnTo>
                    <a:pt x="3381577" y="1283977"/>
                  </a:lnTo>
                  <a:lnTo>
                    <a:pt x="0" y="1283977"/>
                  </a:lnTo>
                  <a:close/>
                </a:path>
              </a:pathLst>
            </a:custGeom>
            <a:solidFill>
              <a:srgbClr val="000000">
                <a:alpha val="0"/>
              </a:srgbClr>
            </a:solidFill>
          </p:spPr>
        </p:sp>
        <p:sp>
          <p:nvSpPr>
            <p:cNvPr id="40" name="TextBox 40"/>
            <p:cNvSpPr txBox="1"/>
            <p:nvPr/>
          </p:nvSpPr>
          <p:spPr>
            <a:xfrm>
              <a:off x="0" y="0"/>
              <a:ext cx="3381577" cy="1283977"/>
            </a:xfrm>
            <a:prstGeom prst="rect">
              <a:avLst/>
            </a:prstGeom>
          </p:spPr>
          <p:txBody>
            <a:bodyPr lIns="0" tIns="0" rIns="0" bIns="0" rtlCol="0" anchor="t"/>
            <a:lstStyle/>
            <a:p>
              <a:pPr algn="l">
                <a:lnSpc>
                  <a:spcPts val="1959"/>
                </a:lnSpc>
              </a:pPr>
              <a:r>
                <a:rPr lang="en-US" sz="1634">
                  <a:solidFill>
                    <a:srgbClr val="404040"/>
                  </a:solidFill>
                  <a:latin typeface="League Spartan"/>
                  <a:ea typeface="League Spartan"/>
                  <a:cs typeface="League Spartan"/>
                  <a:sym typeface="League Spartan"/>
                </a:rPr>
                <a:t>Feature Engineering: </a:t>
              </a:r>
            </a:p>
            <a:p>
              <a:pPr algn="l">
                <a:lnSpc>
                  <a:spcPts val="760"/>
                </a:lnSpc>
              </a:pPr>
              <a:endParaRPr lang="en-US" sz="1634">
                <a:solidFill>
                  <a:srgbClr val="404040"/>
                </a:solidFill>
                <a:latin typeface="League Spartan"/>
                <a:ea typeface="League Spartan"/>
                <a:cs typeface="League Spartan"/>
                <a:sym typeface="League Spartan"/>
              </a:endParaRPr>
            </a:p>
            <a:p>
              <a:pPr algn="l">
                <a:lnSpc>
                  <a:spcPts val="1960"/>
                </a:lnSpc>
              </a:pPr>
              <a:r>
                <a:rPr lang="en-US" sz="1634">
                  <a:solidFill>
                    <a:srgbClr val="404040"/>
                  </a:solidFill>
                  <a:latin typeface="League Spartan"/>
                  <a:ea typeface="League Spartan"/>
                  <a:cs typeface="League Spartan"/>
                  <a:sym typeface="League Spartan"/>
                </a:rPr>
                <a:t>Creating new variables such as "hour of day", "day of week".</a:t>
              </a:r>
            </a:p>
            <a:p>
              <a:pPr algn="l">
                <a:lnSpc>
                  <a:spcPts val="1959"/>
                </a:lnSpc>
              </a:pPr>
              <a:endParaRPr lang="en-US" sz="1634">
                <a:solidFill>
                  <a:srgbClr val="404040"/>
                </a:solidFill>
                <a:latin typeface="League Spartan"/>
                <a:ea typeface="League Spartan"/>
                <a:cs typeface="League Spartan"/>
                <a:sym typeface="League Spartan"/>
              </a:endParaRPr>
            </a:p>
          </p:txBody>
        </p:sp>
      </p:grpSp>
      <p:grpSp>
        <p:nvGrpSpPr>
          <p:cNvPr id="41" name="Group 41"/>
          <p:cNvGrpSpPr/>
          <p:nvPr/>
        </p:nvGrpSpPr>
        <p:grpSpPr>
          <a:xfrm>
            <a:off x="11710810" y="5827937"/>
            <a:ext cx="3426388" cy="1414995"/>
            <a:chOff x="0" y="0"/>
            <a:chExt cx="3109132" cy="1283977"/>
          </a:xfrm>
        </p:grpSpPr>
        <p:sp>
          <p:nvSpPr>
            <p:cNvPr id="42" name="Freeform 42"/>
            <p:cNvSpPr/>
            <p:nvPr/>
          </p:nvSpPr>
          <p:spPr>
            <a:xfrm>
              <a:off x="0" y="0"/>
              <a:ext cx="3109132" cy="1283977"/>
            </a:xfrm>
            <a:custGeom>
              <a:avLst/>
              <a:gdLst/>
              <a:ahLst/>
              <a:cxnLst/>
              <a:rect l="l" t="t" r="r" b="b"/>
              <a:pathLst>
                <a:path w="3109132" h="1283977">
                  <a:moveTo>
                    <a:pt x="0" y="0"/>
                  </a:moveTo>
                  <a:lnTo>
                    <a:pt x="3109132" y="0"/>
                  </a:lnTo>
                  <a:lnTo>
                    <a:pt x="3109132" y="1283977"/>
                  </a:lnTo>
                  <a:lnTo>
                    <a:pt x="0" y="1283977"/>
                  </a:lnTo>
                  <a:close/>
                </a:path>
              </a:pathLst>
            </a:custGeom>
            <a:solidFill>
              <a:srgbClr val="000000">
                <a:alpha val="0"/>
              </a:srgbClr>
            </a:solidFill>
          </p:spPr>
        </p:sp>
        <p:sp>
          <p:nvSpPr>
            <p:cNvPr id="43" name="TextBox 43"/>
            <p:cNvSpPr txBox="1"/>
            <p:nvPr/>
          </p:nvSpPr>
          <p:spPr>
            <a:xfrm>
              <a:off x="0" y="0"/>
              <a:ext cx="3109132" cy="1283977"/>
            </a:xfrm>
            <a:prstGeom prst="rect">
              <a:avLst/>
            </a:prstGeom>
          </p:spPr>
          <p:txBody>
            <a:bodyPr lIns="0" tIns="0" rIns="0" bIns="0" rtlCol="0" anchor="t"/>
            <a:lstStyle/>
            <a:p>
              <a:pPr algn="l">
                <a:lnSpc>
                  <a:spcPts val="1959"/>
                </a:lnSpc>
              </a:pPr>
              <a:r>
                <a:rPr lang="en-US" sz="1634">
                  <a:solidFill>
                    <a:srgbClr val="404040"/>
                  </a:solidFill>
                  <a:latin typeface="League Spartan"/>
                  <a:ea typeface="League Spartan"/>
                  <a:cs typeface="League Spartan"/>
                  <a:sym typeface="League Spartan"/>
                </a:rPr>
                <a:t>Model Building:</a:t>
              </a:r>
            </a:p>
            <a:p>
              <a:pPr algn="l">
                <a:lnSpc>
                  <a:spcPts val="760"/>
                </a:lnSpc>
              </a:pPr>
              <a:endParaRPr lang="en-US" sz="1634">
                <a:solidFill>
                  <a:srgbClr val="404040"/>
                </a:solidFill>
                <a:latin typeface="League Spartan"/>
                <a:ea typeface="League Spartan"/>
                <a:cs typeface="League Spartan"/>
                <a:sym typeface="League Spartan"/>
              </a:endParaRPr>
            </a:p>
            <a:p>
              <a:pPr algn="l">
                <a:lnSpc>
                  <a:spcPts val="1960"/>
                </a:lnSpc>
              </a:pPr>
              <a:r>
                <a:rPr lang="en-US" sz="1634">
                  <a:solidFill>
                    <a:srgbClr val="404040"/>
                  </a:solidFill>
                  <a:latin typeface="League Spartan"/>
                  <a:ea typeface="League Spartan"/>
                  <a:cs typeface="League Spartan"/>
                  <a:sym typeface="League Spartan"/>
                </a:rPr>
                <a:t> Using machine learning models to train on labeled data.</a:t>
              </a:r>
            </a:p>
            <a:p>
              <a:pPr algn="l">
                <a:lnSpc>
                  <a:spcPts val="1959"/>
                </a:lnSpc>
              </a:pPr>
              <a:endParaRPr lang="en-US" sz="1634">
                <a:solidFill>
                  <a:srgbClr val="404040"/>
                </a:solidFill>
                <a:latin typeface="League Spartan"/>
                <a:ea typeface="League Spartan"/>
                <a:cs typeface="League Spartan"/>
                <a:sym typeface="League Spartan"/>
              </a:endParaRPr>
            </a:p>
          </p:txBody>
        </p:sp>
      </p:grpSp>
      <p:grpSp>
        <p:nvGrpSpPr>
          <p:cNvPr id="44" name="Group 44"/>
          <p:cNvGrpSpPr/>
          <p:nvPr/>
        </p:nvGrpSpPr>
        <p:grpSpPr>
          <a:xfrm>
            <a:off x="10701414" y="7242932"/>
            <a:ext cx="3880736" cy="1473507"/>
            <a:chOff x="0" y="0"/>
            <a:chExt cx="3381577" cy="1283977"/>
          </a:xfrm>
        </p:grpSpPr>
        <p:sp>
          <p:nvSpPr>
            <p:cNvPr id="45" name="Freeform 45"/>
            <p:cNvSpPr/>
            <p:nvPr/>
          </p:nvSpPr>
          <p:spPr>
            <a:xfrm>
              <a:off x="0" y="0"/>
              <a:ext cx="3381577" cy="1283977"/>
            </a:xfrm>
            <a:custGeom>
              <a:avLst/>
              <a:gdLst/>
              <a:ahLst/>
              <a:cxnLst/>
              <a:rect l="l" t="t" r="r" b="b"/>
              <a:pathLst>
                <a:path w="3381577" h="1283977">
                  <a:moveTo>
                    <a:pt x="0" y="0"/>
                  </a:moveTo>
                  <a:lnTo>
                    <a:pt x="3381577" y="0"/>
                  </a:lnTo>
                  <a:lnTo>
                    <a:pt x="3381577" y="1283977"/>
                  </a:lnTo>
                  <a:lnTo>
                    <a:pt x="0" y="1283977"/>
                  </a:lnTo>
                  <a:close/>
                </a:path>
              </a:pathLst>
            </a:custGeom>
            <a:solidFill>
              <a:srgbClr val="000000">
                <a:alpha val="0"/>
              </a:srgbClr>
            </a:solidFill>
          </p:spPr>
        </p:sp>
        <p:sp>
          <p:nvSpPr>
            <p:cNvPr id="46" name="TextBox 46"/>
            <p:cNvSpPr txBox="1"/>
            <p:nvPr/>
          </p:nvSpPr>
          <p:spPr>
            <a:xfrm>
              <a:off x="0" y="0"/>
              <a:ext cx="3381577" cy="1283977"/>
            </a:xfrm>
            <a:prstGeom prst="rect">
              <a:avLst/>
            </a:prstGeom>
          </p:spPr>
          <p:txBody>
            <a:bodyPr lIns="0" tIns="0" rIns="0" bIns="0" rtlCol="0" anchor="t"/>
            <a:lstStyle/>
            <a:p>
              <a:pPr algn="l">
                <a:lnSpc>
                  <a:spcPts val="1959"/>
                </a:lnSpc>
              </a:pPr>
              <a:r>
                <a:rPr lang="en-US" sz="1634">
                  <a:solidFill>
                    <a:srgbClr val="404040"/>
                  </a:solidFill>
                  <a:latin typeface="League Spartan"/>
                  <a:ea typeface="League Spartan"/>
                  <a:cs typeface="League Spartan"/>
                  <a:sym typeface="League Spartan"/>
                </a:rPr>
                <a:t>Model Evaluation: </a:t>
              </a:r>
            </a:p>
            <a:p>
              <a:pPr algn="l">
                <a:lnSpc>
                  <a:spcPts val="760"/>
                </a:lnSpc>
              </a:pPr>
              <a:endParaRPr lang="en-US" sz="1634">
                <a:solidFill>
                  <a:srgbClr val="404040"/>
                </a:solidFill>
                <a:latin typeface="League Spartan"/>
                <a:ea typeface="League Spartan"/>
                <a:cs typeface="League Spartan"/>
                <a:sym typeface="League Spartan"/>
              </a:endParaRPr>
            </a:p>
            <a:p>
              <a:pPr algn="l">
                <a:lnSpc>
                  <a:spcPts val="1960"/>
                </a:lnSpc>
              </a:pPr>
              <a:r>
                <a:rPr lang="en-US" sz="1634">
                  <a:solidFill>
                    <a:srgbClr val="404040"/>
                  </a:solidFill>
                  <a:latin typeface="League Spartan"/>
                  <a:ea typeface="League Spartan"/>
                  <a:cs typeface="League Spartan"/>
                  <a:sym typeface="League Spartan"/>
                </a:rPr>
                <a:t>Measuring model performance using accuracy, precision, recall.</a:t>
              </a:r>
            </a:p>
            <a:p>
              <a:pPr algn="l">
                <a:lnSpc>
                  <a:spcPts val="1959"/>
                </a:lnSpc>
              </a:pPr>
              <a:endParaRPr lang="en-US" sz="1634">
                <a:solidFill>
                  <a:srgbClr val="404040"/>
                </a:solidFill>
                <a:latin typeface="League Spartan"/>
                <a:ea typeface="League Spartan"/>
                <a:cs typeface="League Spartan"/>
                <a:sym typeface="League Spartan"/>
              </a:endParaRPr>
            </a:p>
          </p:txBody>
        </p:sp>
      </p:grpSp>
      <p:grpSp>
        <p:nvGrpSpPr>
          <p:cNvPr id="47" name="Group 47"/>
          <p:cNvGrpSpPr/>
          <p:nvPr/>
        </p:nvGrpSpPr>
        <p:grpSpPr>
          <a:xfrm>
            <a:off x="9907646" y="8630268"/>
            <a:ext cx="3516358" cy="1473507"/>
            <a:chOff x="0" y="0"/>
            <a:chExt cx="3064066" cy="1283977"/>
          </a:xfrm>
        </p:grpSpPr>
        <p:sp>
          <p:nvSpPr>
            <p:cNvPr id="48" name="Freeform 48"/>
            <p:cNvSpPr/>
            <p:nvPr/>
          </p:nvSpPr>
          <p:spPr>
            <a:xfrm>
              <a:off x="0" y="0"/>
              <a:ext cx="3064066" cy="1283977"/>
            </a:xfrm>
            <a:custGeom>
              <a:avLst/>
              <a:gdLst/>
              <a:ahLst/>
              <a:cxnLst/>
              <a:rect l="l" t="t" r="r" b="b"/>
              <a:pathLst>
                <a:path w="3064066" h="1283977">
                  <a:moveTo>
                    <a:pt x="0" y="0"/>
                  </a:moveTo>
                  <a:lnTo>
                    <a:pt x="3064066" y="0"/>
                  </a:lnTo>
                  <a:lnTo>
                    <a:pt x="3064066" y="1283977"/>
                  </a:lnTo>
                  <a:lnTo>
                    <a:pt x="0" y="1283977"/>
                  </a:lnTo>
                  <a:close/>
                </a:path>
              </a:pathLst>
            </a:custGeom>
            <a:solidFill>
              <a:srgbClr val="000000">
                <a:alpha val="0"/>
              </a:srgbClr>
            </a:solidFill>
          </p:spPr>
        </p:sp>
        <p:sp>
          <p:nvSpPr>
            <p:cNvPr id="49" name="TextBox 49"/>
            <p:cNvSpPr txBox="1"/>
            <p:nvPr/>
          </p:nvSpPr>
          <p:spPr>
            <a:xfrm>
              <a:off x="0" y="0"/>
              <a:ext cx="3064066" cy="1283977"/>
            </a:xfrm>
            <a:prstGeom prst="rect">
              <a:avLst/>
            </a:prstGeom>
          </p:spPr>
          <p:txBody>
            <a:bodyPr lIns="0" tIns="0" rIns="0" bIns="0" rtlCol="0" anchor="t"/>
            <a:lstStyle/>
            <a:p>
              <a:pPr algn="l">
                <a:lnSpc>
                  <a:spcPts val="1959"/>
                </a:lnSpc>
              </a:pPr>
              <a:r>
                <a:rPr lang="en-US" sz="1634">
                  <a:solidFill>
                    <a:srgbClr val="404040"/>
                  </a:solidFill>
                  <a:latin typeface="League Spartan"/>
                  <a:ea typeface="League Spartan"/>
                  <a:cs typeface="League Spartan"/>
                  <a:sym typeface="League Spartan"/>
                </a:rPr>
                <a:t>Visualization &amp; Reporting:</a:t>
              </a:r>
            </a:p>
            <a:p>
              <a:pPr algn="l">
                <a:lnSpc>
                  <a:spcPts val="760"/>
                </a:lnSpc>
              </a:pPr>
              <a:endParaRPr lang="en-US" sz="1634">
                <a:solidFill>
                  <a:srgbClr val="404040"/>
                </a:solidFill>
                <a:latin typeface="League Spartan"/>
                <a:ea typeface="League Spartan"/>
                <a:cs typeface="League Spartan"/>
                <a:sym typeface="League Spartan"/>
              </a:endParaRPr>
            </a:p>
            <a:p>
              <a:pPr algn="l">
                <a:lnSpc>
                  <a:spcPts val="1960"/>
                </a:lnSpc>
              </a:pPr>
              <a:r>
                <a:rPr lang="en-US" sz="1634">
                  <a:solidFill>
                    <a:srgbClr val="404040"/>
                  </a:solidFill>
                  <a:latin typeface="League Spartan"/>
                  <a:ea typeface="League Spartan"/>
                  <a:cs typeface="League Spartan"/>
                  <a:sym typeface="League Spartan"/>
                </a:rPr>
                <a:t> Displaying results with charts and maps for stakeholders.</a:t>
              </a:r>
            </a:p>
          </p:txBody>
        </p:sp>
      </p:grpSp>
      <p:sp>
        <p:nvSpPr>
          <p:cNvPr id="50" name="Freeform 50"/>
          <p:cNvSpPr/>
          <p:nvPr/>
        </p:nvSpPr>
        <p:spPr>
          <a:xfrm rot="5400000">
            <a:off x="240583" y="5767232"/>
            <a:ext cx="1015921" cy="4542734"/>
          </a:xfrm>
          <a:custGeom>
            <a:avLst/>
            <a:gdLst/>
            <a:ahLst/>
            <a:cxnLst/>
            <a:rect l="l" t="t" r="r" b="b"/>
            <a:pathLst>
              <a:path w="1015921" h="4542734">
                <a:moveTo>
                  <a:pt x="0" y="0"/>
                </a:moveTo>
                <a:lnTo>
                  <a:pt x="1015920" y="0"/>
                </a:lnTo>
                <a:lnTo>
                  <a:pt x="1015920" y="4542735"/>
                </a:lnTo>
                <a:lnTo>
                  <a:pt x="0" y="4542735"/>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51" name="Freeform 51"/>
          <p:cNvSpPr/>
          <p:nvPr/>
        </p:nvSpPr>
        <p:spPr>
          <a:xfrm>
            <a:off x="15795466" y="2619232"/>
            <a:ext cx="1718181" cy="1718181"/>
          </a:xfrm>
          <a:custGeom>
            <a:avLst/>
            <a:gdLst/>
            <a:ahLst/>
            <a:cxnLst/>
            <a:rect l="l" t="t" r="r" b="b"/>
            <a:pathLst>
              <a:path w="1718181" h="1718181">
                <a:moveTo>
                  <a:pt x="0" y="0"/>
                </a:moveTo>
                <a:lnTo>
                  <a:pt x="1718182" y="0"/>
                </a:lnTo>
                <a:lnTo>
                  <a:pt x="1718182" y="1718182"/>
                </a:lnTo>
                <a:lnTo>
                  <a:pt x="0" y="1718182"/>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52" name="Freeform 52"/>
          <p:cNvSpPr/>
          <p:nvPr/>
        </p:nvSpPr>
        <p:spPr>
          <a:xfrm>
            <a:off x="-985894" y="-1542467"/>
            <a:ext cx="7923941" cy="9292468"/>
          </a:xfrm>
          <a:custGeom>
            <a:avLst/>
            <a:gdLst/>
            <a:ahLst/>
            <a:cxnLst/>
            <a:rect l="l" t="t" r="r" b="b"/>
            <a:pathLst>
              <a:path w="7923941" h="9292468">
                <a:moveTo>
                  <a:pt x="0" y="0"/>
                </a:moveTo>
                <a:lnTo>
                  <a:pt x="7923941" y="0"/>
                </a:lnTo>
                <a:lnTo>
                  <a:pt x="7923941" y="9292468"/>
                </a:lnTo>
                <a:lnTo>
                  <a:pt x="0" y="9292468"/>
                </a:lnTo>
                <a:lnTo>
                  <a:pt x="0" y="0"/>
                </a:lnTo>
                <a:close/>
              </a:path>
            </a:pathLst>
          </a:custGeom>
          <a:blipFill>
            <a:blip r:embed="rId30">
              <a:alphaModFix amt="9999"/>
              <a:extLst>
                <a:ext uri="{96DAC541-7B7A-43D3-8B79-37D633B846F1}">
                  <asvg:svgBlip xmlns:asvg="http://schemas.microsoft.com/office/drawing/2016/SVG/main" r:embed="rId31"/>
                </a:ext>
              </a:extLst>
            </a:blip>
            <a:stretch>
              <a:fillRect/>
            </a:stretch>
          </a:blipFill>
          <a:ln cap="sq">
            <a:noFill/>
            <a:prstDash val="solid"/>
            <a:miter/>
          </a:ln>
        </p:spPr>
      </p:sp>
      <p:sp>
        <p:nvSpPr>
          <p:cNvPr id="53" name="Freeform 5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2"/>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43434"/>
        </a:solidFill>
        <a:effectLst/>
      </p:bgPr>
    </p:bg>
    <p:spTree>
      <p:nvGrpSpPr>
        <p:cNvPr id="1" name=""/>
        <p:cNvGrpSpPr/>
        <p:nvPr/>
      </p:nvGrpSpPr>
      <p:grpSpPr>
        <a:xfrm>
          <a:off x="0" y="0"/>
          <a:ext cx="0" cy="0"/>
          <a:chOff x="0" y="0"/>
          <a:chExt cx="0" cy="0"/>
        </a:xfrm>
      </p:grpSpPr>
      <p:grpSp>
        <p:nvGrpSpPr>
          <p:cNvPr id="2" name="Group 2"/>
          <p:cNvGrpSpPr/>
          <p:nvPr/>
        </p:nvGrpSpPr>
        <p:grpSpPr>
          <a:xfrm>
            <a:off x="1319473" y="6843657"/>
            <a:ext cx="15393152" cy="2696067"/>
            <a:chOff x="0" y="0"/>
            <a:chExt cx="4054163" cy="710075"/>
          </a:xfrm>
        </p:grpSpPr>
        <p:sp>
          <p:nvSpPr>
            <p:cNvPr id="3" name="Freeform 3"/>
            <p:cNvSpPr/>
            <p:nvPr/>
          </p:nvSpPr>
          <p:spPr>
            <a:xfrm>
              <a:off x="0" y="0"/>
              <a:ext cx="4054163" cy="710075"/>
            </a:xfrm>
            <a:custGeom>
              <a:avLst/>
              <a:gdLst/>
              <a:ahLst/>
              <a:cxnLst/>
              <a:rect l="l" t="t" r="r" b="b"/>
              <a:pathLst>
                <a:path w="4054163" h="710075">
                  <a:moveTo>
                    <a:pt x="25650" y="0"/>
                  </a:moveTo>
                  <a:lnTo>
                    <a:pt x="4028513" y="0"/>
                  </a:lnTo>
                  <a:cubicBezTo>
                    <a:pt x="4035316" y="0"/>
                    <a:pt x="4041840" y="2702"/>
                    <a:pt x="4046651" y="7513"/>
                  </a:cubicBezTo>
                  <a:cubicBezTo>
                    <a:pt x="4051461" y="12323"/>
                    <a:pt x="4054163" y="18847"/>
                    <a:pt x="4054163" y="25650"/>
                  </a:cubicBezTo>
                  <a:lnTo>
                    <a:pt x="4054163" y="684425"/>
                  </a:lnTo>
                  <a:cubicBezTo>
                    <a:pt x="4054163" y="691228"/>
                    <a:pt x="4051461" y="697752"/>
                    <a:pt x="4046651" y="702562"/>
                  </a:cubicBezTo>
                  <a:cubicBezTo>
                    <a:pt x="4041840" y="707373"/>
                    <a:pt x="4035316" y="710075"/>
                    <a:pt x="4028513" y="710075"/>
                  </a:cubicBezTo>
                  <a:lnTo>
                    <a:pt x="25650" y="710075"/>
                  </a:lnTo>
                  <a:cubicBezTo>
                    <a:pt x="18847" y="710075"/>
                    <a:pt x="12323" y="707373"/>
                    <a:pt x="7513" y="702562"/>
                  </a:cubicBezTo>
                  <a:cubicBezTo>
                    <a:pt x="2702" y="697752"/>
                    <a:pt x="0" y="691228"/>
                    <a:pt x="0" y="684425"/>
                  </a:cubicBezTo>
                  <a:lnTo>
                    <a:pt x="0" y="25650"/>
                  </a:lnTo>
                  <a:cubicBezTo>
                    <a:pt x="0" y="18847"/>
                    <a:pt x="2702" y="12323"/>
                    <a:pt x="7513" y="7513"/>
                  </a:cubicBezTo>
                  <a:cubicBezTo>
                    <a:pt x="12323" y="2702"/>
                    <a:pt x="18847" y="0"/>
                    <a:pt x="25650" y="0"/>
                  </a:cubicBezTo>
                  <a:close/>
                </a:path>
              </a:pathLst>
            </a:custGeom>
            <a:solidFill>
              <a:srgbClr val="292C26"/>
            </a:solidFill>
          </p:spPr>
        </p:sp>
        <p:sp>
          <p:nvSpPr>
            <p:cNvPr id="4" name="TextBox 4"/>
            <p:cNvSpPr txBox="1"/>
            <p:nvPr/>
          </p:nvSpPr>
          <p:spPr>
            <a:xfrm>
              <a:off x="0" y="0"/>
              <a:ext cx="4054163" cy="710075"/>
            </a:xfrm>
            <a:prstGeom prst="rect">
              <a:avLst/>
            </a:prstGeom>
          </p:spPr>
          <p:txBody>
            <a:bodyPr lIns="50800" tIns="50800" rIns="50800" bIns="50800" rtlCol="0" anchor="ctr"/>
            <a:lstStyle/>
            <a:p>
              <a:pPr algn="ctr">
                <a:lnSpc>
                  <a:spcPts val="1959"/>
                </a:lnSpc>
              </a:pPr>
              <a:endParaRPr/>
            </a:p>
          </p:txBody>
        </p:sp>
      </p:grpSp>
      <p:sp>
        <p:nvSpPr>
          <p:cNvPr id="5" name="Freeform 5"/>
          <p:cNvSpPr/>
          <p:nvPr/>
        </p:nvSpPr>
        <p:spPr>
          <a:xfrm>
            <a:off x="13525701" y="-3931172"/>
            <a:ext cx="7639592" cy="8959009"/>
          </a:xfrm>
          <a:custGeom>
            <a:avLst/>
            <a:gdLst/>
            <a:ahLst/>
            <a:cxnLst/>
            <a:rect l="l" t="t" r="r" b="b"/>
            <a:pathLst>
              <a:path w="7639592" h="8959009">
                <a:moveTo>
                  <a:pt x="0" y="0"/>
                </a:moveTo>
                <a:lnTo>
                  <a:pt x="7639592" y="0"/>
                </a:lnTo>
                <a:lnTo>
                  <a:pt x="7639592" y="8959009"/>
                </a:lnTo>
                <a:lnTo>
                  <a:pt x="0" y="8959009"/>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6" name="Freeform 6"/>
          <p:cNvSpPr/>
          <p:nvPr/>
        </p:nvSpPr>
        <p:spPr>
          <a:xfrm>
            <a:off x="626414" y="1315296"/>
            <a:ext cx="2293709" cy="1689004"/>
          </a:xfrm>
          <a:custGeom>
            <a:avLst/>
            <a:gdLst/>
            <a:ahLst/>
            <a:cxnLst/>
            <a:rect l="l" t="t" r="r" b="b"/>
            <a:pathLst>
              <a:path w="2293709" h="1689004">
                <a:moveTo>
                  <a:pt x="0" y="0"/>
                </a:moveTo>
                <a:lnTo>
                  <a:pt x="2293709" y="0"/>
                </a:lnTo>
                <a:lnTo>
                  <a:pt x="2293709" y="1689004"/>
                </a:lnTo>
                <a:lnTo>
                  <a:pt x="0" y="16890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V="1">
            <a:off x="12999342" y="3197789"/>
            <a:ext cx="1239266" cy="1146884"/>
          </a:xfrm>
          <a:custGeom>
            <a:avLst/>
            <a:gdLst/>
            <a:ahLst/>
            <a:cxnLst/>
            <a:rect l="l" t="t" r="r" b="b"/>
            <a:pathLst>
              <a:path w="1239266" h="1146884">
                <a:moveTo>
                  <a:pt x="0" y="1146884"/>
                </a:moveTo>
                <a:lnTo>
                  <a:pt x="1239265" y="1146884"/>
                </a:lnTo>
                <a:lnTo>
                  <a:pt x="1239265" y="0"/>
                </a:lnTo>
                <a:lnTo>
                  <a:pt x="0" y="0"/>
                </a:lnTo>
                <a:lnTo>
                  <a:pt x="0" y="114688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3401518" y="4837252"/>
            <a:ext cx="5466190" cy="331717"/>
          </a:xfrm>
          <a:prstGeom prst="rect">
            <a:avLst/>
          </a:prstGeom>
        </p:spPr>
        <p:txBody>
          <a:bodyPr lIns="0" tIns="0" rIns="0" bIns="0" rtlCol="0" anchor="t">
            <a:spAutoFit/>
          </a:bodyPr>
          <a:lstStyle/>
          <a:p>
            <a:pPr algn="just">
              <a:lnSpc>
                <a:spcPts val="2716"/>
              </a:lnSpc>
              <a:spcBef>
                <a:spcPct val="0"/>
              </a:spcBef>
            </a:pPr>
            <a:r>
              <a:rPr lang="en-US" sz="1940">
                <a:solidFill>
                  <a:srgbClr val="C1FF72"/>
                </a:solidFill>
                <a:latin typeface="Garet"/>
                <a:ea typeface="Garet"/>
                <a:cs typeface="Garet"/>
                <a:sym typeface="Garet"/>
              </a:rPr>
              <a:t>Kaggle – public crime data repository.</a:t>
            </a:r>
          </a:p>
        </p:txBody>
      </p:sp>
      <p:sp>
        <p:nvSpPr>
          <p:cNvPr id="9" name="TextBox 9"/>
          <p:cNvSpPr txBox="1"/>
          <p:nvPr/>
        </p:nvSpPr>
        <p:spPr>
          <a:xfrm>
            <a:off x="4402574" y="4306573"/>
            <a:ext cx="2501289" cy="331717"/>
          </a:xfrm>
          <a:prstGeom prst="rect">
            <a:avLst/>
          </a:prstGeom>
        </p:spPr>
        <p:txBody>
          <a:bodyPr lIns="0" tIns="0" rIns="0" bIns="0" rtlCol="0" anchor="t">
            <a:spAutoFit/>
          </a:bodyPr>
          <a:lstStyle/>
          <a:p>
            <a:pPr algn="ctr">
              <a:lnSpc>
                <a:spcPts val="2716"/>
              </a:lnSpc>
              <a:spcBef>
                <a:spcPct val="0"/>
              </a:spcBef>
            </a:pPr>
            <a:r>
              <a:rPr lang="en-US" sz="1940">
                <a:solidFill>
                  <a:srgbClr val="C1FF72"/>
                </a:solidFill>
                <a:latin typeface="League Spartan"/>
                <a:ea typeface="League Spartan"/>
                <a:cs typeface="League Spartan"/>
                <a:sym typeface="League Spartan"/>
              </a:rPr>
              <a:t>Dataset Source</a:t>
            </a:r>
          </a:p>
        </p:txBody>
      </p:sp>
      <p:sp>
        <p:nvSpPr>
          <p:cNvPr id="10" name="TextBox 10"/>
          <p:cNvSpPr txBox="1"/>
          <p:nvPr/>
        </p:nvSpPr>
        <p:spPr>
          <a:xfrm>
            <a:off x="9015602" y="4767147"/>
            <a:ext cx="5466190" cy="674617"/>
          </a:xfrm>
          <a:prstGeom prst="rect">
            <a:avLst/>
          </a:prstGeom>
        </p:spPr>
        <p:txBody>
          <a:bodyPr lIns="0" tIns="0" rIns="0" bIns="0" rtlCol="0" anchor="t">
            <a:spAutoFit/>
          </a:bodyPr>
          <a:lstStyle/>
          <a:p>
            <a:pPr algn="just">
              <a:lnSpc>
                <a:spcPts val="2716"/>
              </a:lnSpc>
              <a:spcBef>
                <a:spcPct val="0"/>
              </a:spcBef>
            </a:pPr>
            <a:r>
              <a:rPr lang="en-US" sz="1940">
                <a:solidFill>
                  <a:srgbClr val="C1FF72"/>
                </a:solidFill>
                <a:latin typeface="Garet"/>
                <a:ea typeface="Garet"/>
                <a:cs typeface="Garet"/>
                <a:sym typeface="Garet"/>
              </a:rPr>
              <a:t>Structured (CSV format with well-defined rows and columns).</a:t>
            </a:r>
          </a:p>
        </p:txBody>
      </p:sp>
      <p:sp>
        <p:nvSpPr>
          <p:cNvPr id="11" name="TextBox 11"/>
          <p:cNvSpPr txBox="1"/>
          <p:nvPr/>
        </p:nvSpPr>
        <p:spPr>
          <a:xfrm>
            <a:off x="10498053" y="4306573"/>
            <a:ext cx="2501289" cy="331717"/>
          </a:xfrm>
          <a:prstGeom prst="rect">
            <a:avLst/>
          </a:prstGeom>
        </p:spPr>
        <p:txBody>
          <a:bodyPr lIns="0" tIns="0" rIns="0" bIns="0" rtlCol="0" anchor="t">
            <a:spAutoFit/>
          </a:bodyPr>
          <a:lstStyle/>
          <a:p>
            <a:pPr algn="ctr">
              <a:lnSpc>
                <a:spcPts val="2716"/>
              </a:lnSpc>
              <a:spcBef>
                <a:spcPct val="0"/>
              </a:spcBef>
            </a:pPr>
            <a:r>
              <a:rPr lang="en-US" sz="1940">
                <a:solidFill>
                  <a:srgbClr val="C1FF72"/>
                </a:solidFill>
                <a:latin typeface="League Spartan"/>
                <a:ea typeface="League Spartan"/>
                <a:cs typeface="League Spartan"/>
                <a:sym typeface="League Spartan"/>
              </a:rPr>
              <a:t>Nature of data</a:t>
            </a:r>
          </a:p>
        </p:txBody>
      </p:sp>
      <p:sp>
        <p:nvSpPr>
          <p:cNvPr id="12" name="TextBox 12"/>
          <p:cNvSpPr txBox="1"/>
          <p:nvPr/>
        </p:nvSpPr>
        <p:spPr>
          <a:xfrm>
            <a:off x="2920123" y="6102365"/>
            <a:ext cx="5466190" cy="674617"/>
          </a:xfrm>
          <a:prstGeom prst="rect">
            <a:avLst/>
          </a:prstGeom>
        </p:spPr>
        <p:txBody>
          <a:bodyPr lIns="0" tIns="0" rIns="0" bIns="0" rtlCol="0" anchor="t">
            <a:spAutoFit/>
          </a:bodyPr>
          <a:lstStyle/>
          <a:p>
            <a:pPr algn="just">
              <a:lnSpc>
                <a:spcPts val="2716"/>
              </a:lnSpc>
              <a:spcBef>
                <a:spcPct val="0"/>
              </a:spcBef>
            </a:pPr>
            <a:r>
              <a:rPr lang="en-US" sz="1940">
                <a:solidFill>
                  <a:srgbClr val="C1FF72"/>
                </a:solidFill>
                <a:latin typeface="Garet"/>
                <a:ea typeface="Garet"/>
                <a:cs typeface="Garet"/>
                <a:sym typeface="Garet"/>
              </a:rPr>
              <a:t> Around 50,000 records with ~15 columns including crime type, date/time, location.</a:t>
            </a:r>
          </a:p>
        </p:txBody>
      </p:sp>
      <p:sp>
        <p:nvSpPr>
          <p:cNvPr id="13" name="TextBox 13"/>
          <p:cNvSpPr txBox="1"/>
          <p:nvPr/>
        </p:nvSpPr>
        <p:spPr>
          <a:xfrm>
            <a:off x="4402574" y="5641790"/>
            <a:ext cx="2501289" cy="331717"/>
          </a:xfrm>
          <a:prstGeom prst="rect">
            <a:avLst/>
          </a:prstGeom>
        </p:spPr>
        <p:txBody>
          <a:bodyPr lIns="0" tIns="0" rIns="0" bIns="0" rtlCol="0" anchor="t">
            <a:spAutoFit/>
          </a:bodyPr>
          <a:lstStyle/>
          <a:p>
            <a:pPr algn="ctr">
              <a:lnSpc>
                <a:spcPts val="2716"/>
              </a:lnSpc>
              <a:spcBef>
                <a:spcPct val="0"/>
              </a:spcBef>
            </a:pPr>
            <a:r>
              <a:rPr lang="en-US" sz="1940">
                <a:solidFill>
                  <a:srgbClr val="C1FF72"/>
                </a:solidFill>
                <a:latin typeface="League Spartan"/>
                <a:ea typeface="League Spartan"/>
                <a:cs typeface="League Spartan"/>
                <a:sym typeface="League Spartan"/>
              </a:rPr>
              <a:t>Size</a:t>
            </a:r>
          </a:p>
        </p:txBody>
      </p:sp>
      <p:sp>
        <p:nvSpPr>
          <p:cNvPr id="14" name="TextBox 14"/>
          <p:cNvSpPr txBox="1"/>
          <p:nvPr/>
        </p:nvSpPr>
        <p:spPr>
          <a:xfrm>
            <a:off x="9015602" y="6102365"/>
            <a:ext cx="5466190" cy="331717"/>
          </a:xfrm>
          <a:prstGeom prst="rect">
            <a:avLst/>
          </a:prstGeom>
        </p:spPr>
        <p:txBody>
          <a:bodyPr lIns="0" tIns="0" rIns="0" bIns="0" rtlCol="0" anchor="t">
            <a:spAutoFit/>
          </a:bodyPr>
          <a:lstStyle/>
          <a:p>
            <a:pPr algn="just">
              <a:lnSpc>
                <a:spcPts val="2716"/>
              </a:lnSpc>
              <a:spcBef>
                <a:spcPct val="0"/>
              </a:spcBef>
            </a:pPr>
            <a:r>
              <a:rPr lang="en-US" sz="1940">
                <a:solidFill>
                  <a:srgbClr val="C1FF72"/>
                </a:solidFill>
                <a:latin typeface="Garet"/>
                <a:ea typeface="Garet"/>
                <a:cs typeface="Garet"/>
                <a:sym typeface="Garet"/>
              </a:rPr>
              <a:t>It’s not updated in real time; it's historical.</a:t>
            </a:r>
          </a:p>
        </p:txBody>
      </p:sp>
      <p:sp>
        <p:nvSpPr>
          <p:cNvPr id="15" name="TextBox 15"/>
          <p:cNvSpPr txBox="1"/>
          <p:nvPr/>
        </p:nvSpPr>
        <p:spPr>
          <a:xfrm>
            <a:off x="10498053" y="5641790"/>
            <a:ext cx="2501289" cy="331717"/>
          </a:xfrm>
          <a:prstGeom prst="rect">
            <a:avLst/>
          </a:prstGeom>
        </p:spPr>
        <p:txBody>
          <a:bodyPr lIns="0" tIns="0" rIns="0" bIns="0" rtlCol="0" anchor="t">
            <a:spAutoFit/>
          </a:bodyPr>
          <a:lstStyle/>
          <a:p>
            <a:pPr algn="ctr">
              <a:lnSpc>
                <a:spcPts val="2716"/>
              </a:lnSpc>
              <a:spcBef>
                <a:spcPct val="0"/>
              </a:spcBef>
            </a:pPr>
            <a:r>
              <a:rPr lang="en-US" sz="1940">
                <a:solidFill>
                  <a:srgbClr val="C1FF72"/>
                </a:solidFill>
                <a:latin typeface="League Spartan"/>
                <a:ea typeface="League Spartan"/>
                <a:cs typeface="League Spartan"/>
                <a:sym typeface="League Spartan"/>
              </a:rPr>
              <a:t>Static Data</a:t>
            </a:r>
          </a:p>
        </p:txBody>
      </p:sp>
      <p:sp>
        <p:nvSpPr>
          <p:cNvPr id="16" name="TextBox 16"/>
          <p:cNvSpPr txBox="1"/>
          <p:nvPr/>
        </p:nvSpPr>
        <p:spPr>
          <a:xfrm>
            <a:off x="1929026" y="1969298"/>
            <a:ext cx="14487163" cy="1161874"/>
          </a:xfrm>
          <a:prstGeom prst="rect">
            <a:avLst/>
          </a:prstGeom>
        </p:spPr>
        <p:txBody>
          <a:bodyPr lIns="0" tIns="0" rIns="0" bIns="0" rtlCol="0" anchor="t">
            <a:spAutoFit/>
          </a:bodyPr>
          <a:lstStyle/>
          <a:p>
            <a:pPr algn="ctr">
              <a:lnSpc>
                <a:spcPts val="8934"/>
              </a:lnSpc>
            </a:pPr>
            <a:r>
              <a:rPr lang="en-US" sz="6381">
                <a:solidFill>
                  <a:srgbClr val="C1FF72"/>
                </a:solidFill>
                <a:latin typeface="Horizon"/>
                <a:ea typeface="Horizon"/>
                <a:cs typeface="Horizon"/>
                <a:sym typeface="Horizon"/>
              </a:rPr>
              <a:t>data description</a:t>
            </a:r>
          </a:p>
        </p:txBody>
      </p:sp>
      <p:sp>
        <p:nvSpPr>
          <p:cNvPr id="17" name="TextBox 17"/>
          <p:cNvSpPr txBox="1"/>
          <p:nvPr/>
        </p:nvSpPr>
        <p:spPr>
          <a:xfrm>
            <a:off x="1416576" y="7000160"/>
            <a:ext cx="15551950" cy="2725469"/>
          </a:xfrm>
          <a:prstGeom prst="rect">
            <a:avLst/>
          </a:prstGeom>
        </p:spPr>
        <p:txBody>
          <a:bodyPr lIns="0" tIns="0" rIns="0" bIns="0" rtlCol="0" anchor="t">
            <a:spAutoFit/>
          </a:bodyPr>
          <a:lstStyle/>
          <a:p>
            <a:pPr marL="1111048" lvl="2" indent="-370349" algn="just">
              <a:lnSpc>
                <a:spcPts val="3602"/>
              </a:lnSpc>
              <a:buFont typeface="Arial"/>
              <a:buChar char="⚬"/>
            </a:pPr>
            <a:r>
              <a:rPr lang="en-US" sz="2573">
                <a:solidFill>
                  <a:srgbClr val="C1FF72"/>
                </a:solidFill>
                <a:latin typeface="Amaranth"/>
                <a:ea typeface="Amaranth"/>
                <a:cs typeface="Amaranth"/>
                <a:sym typeface="Amaranth"/>
              </a:rPr>
              <a:t>Crime Type: Category of crime (e.g., theft, assault).</a:t>
            </a:r>
          </a:p>
          <a:p>
            <a:pPr marL="1111048" lvl="2" indent="-370349" algn="just">
              <a:lnSpc>
                <a:spcPts val="3602"/>
              </a:lnSpc>
              <a:buFont typeface="Arial"/>
              <a:buChar char="⚬"/>
            </a:pPr>
            <a:r>
              <a:rPr lang="en-US" sz="2573">
                <a:solidFill>
                  <a:srgbClr val="C1FF72"/>
                </a:solidFill>
                <a:latin typeface="Amaranth"/>
                <a:ea typeface="Amaranth"/>
                <a:cs typeface="Amaranth"/>
                <a:sym typeface="Amaranth"/>
              </a:rPr>
              <a:t>Date/Time: When the crime occurred.</a:t>
            </a:r>
          </a:p>
          <a:p>
            <a:pPr marL="1111048" lvl="2" indent="-370349" algn="just">
              <a:lnSpc>
                <a:spcPts val="3602"/>
              </a:lnSpc>
              <a:buFont typeface="Arial"/>
              <a:buChar char="⚬"/>
            </a:pPr>
            <a:r>
              <a:rPr lang="en-US" sz="2573">
                <a:solidFill>
                  <a:srgbClr val="C1FF72"/>
                </a:solidFill>
                <a:latin typeface="Amaranth"/>
                <a:ea typeface="Amaranth"/>
                <a:cs typeface="Amaranth"/>
                <a:sym typeface="Amaranth"/>
              </a:rPr>
              <a:t>Latitude/Longitude: Where the crime took place.</a:t>
            </a:r>
          </a:p>
          <a:p>
            <a:pPr marL="1111048" lvl="2" indent="-370349" algn="just">
              <a:lnSpc>
                <a:spcPts val="3602"/>
              </a:lnSpc>
              <a:buFont typeface="Arial"/>
              <a:buChar char="⚬"/>
            </a:pPr>
            <a:r>
              <a:rPr lang="en-US" sz="2573">
                <a:solidFill>
                  <a:srgbClr val="C1FF72"/>
                </a:solidFill>
                <a:latin typeface="Amaranth"/>
                <a:ea typeface="Amaranth"/>
                <a:cs typeface="Amaranth"/>
                <a:sym typeface="Amaranth"/>
              </a:rPr>
              <a:t>District: The police jurisdiction area.</a:t>
            </a:r>
          </a:p>
          <a:p>
            <a:pPr marL="1111048" lvl="2" indent="-370349" algn="just">
              <a:lnSpc>
                <a:spcPts val="3602"/>
              </a:lnSpc>
              <a:spcBef>
                <a:spcPct val="0"/>
              </a:spcBef>
              <a:buFont typeface="Arial"/>
              <a:buChar char="⚬"/>
            </a:pPr>
            <a:r>
              <a:rPr lang="en-US" sz="2573">
                <a:solidFill>
                  <a:srgbClr val="C1FF72"/>
                </a:solidFill>
                <a:latin typeface="Amaranth"/>
                <a:ea typeface="Amaranth"/>
                <a:cs typeface="Amaranth"/>
                <a:sym typeface="Amaranth"/>
              </a:rPr>
              <a:t>Other fields may include report number, victim information (removed for privacy), and case status.</a:t>
            </a:r>
          </a:p>
          <a:p>
            <a:pPr algn="just">
              <a:lnSpc>
                <a:spcPts val="3602"/>
              </a:lnSpc>
              <a:spcBef>
                <a:spcPct val="0"/>
              </a:spcBef>
            </a:pPr>
            <a:endParaRPr lang="en-US" sz="2573">
              <a:solidFill>
                <a:srgbClr val="C1FF72"/>
              </a:solidFill>
              <a:latin typeface="Amaranth"/>
              <a:ea typeface="Amaranth"/>
              <a:cs typeface="Amaranth"/>
              <a:sym typeface="Amaranth"/>
            </a:endParaRPr>
          </a:p>
        </p:txBody>
      </p:sp>
      <p:sp>
        <p:nvSpPr>
          <p:cNvPr id="18" name="Freeform 18"/>
          <p:cNvSpPr/>
          <p:nvPr/>
        </p:nvSpPr>
        <p:spPr>
          <a:xfrm>
            <a:off x="-4109676" y="5562955"/>
            <a:ext cx="7639592" cy="8959009"/>
          </a:xfrm>
          <a:custGeom>
            <a:avLst/>
            <a:gdLst/>
            <a:ahLst/>
            <a:cxnLst/>
            <a:rect l="l" t="t" r="r" b="b"/>
            <a:pathLst>
              <a:path w="7639592" h="8959009">
                <a:moveTo>
                  <a:pt x="0" y="0"/>
                </a:moveTo>
                <a:lnTo>
                  <a:pt x="7639592" y="0"/>
                </a:lnTo>
                <a:lnTo>
                  <a:pt x="7639592" y="8959010"/>
                </a:lnTo>
                <a:lnTo>
                  <a:pt x="0" y="8959010"/>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19" name="Freeform 19"/>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8"/>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43434"/>
        </a:solidFill>
        <a:effectLst/>
      </p:bgPr>
    </p:bg>
    <p:spTree>
      <p:nvGrpSpPr>
        <p:cNvPr id="1" name=""/>
        <p:cNvGrpSpPr/>
        <p:nvPr/>
      </p:nvGrpSpPr>
      <p:grpSpPr>
        <a:xfrm>
          <a:off x="0" y="0"/>
          <a:ext cx="0" cy="0"/>
          <a:chOff x="0" y="0"/>
          <a:chExt cx="0" cy="0"/>
        </a:xfrm>
      </p:grpSpPr>
      <p:sp>
        <p:nvSpPr>
          <p:cNvPr id="2" name="Freeform 2"/>
          <p:cNvSpPr/>
          <p:nvPr/>
        </p:nvSpPr>
        <p:spPr>
          <a:xfrm>
            <a:off x="3592536" y="-1366746"/>
            <a:ext cx="11102929" cy="13020492"/>
          </a:xfrm>
          <a:custGeom>
            <a:avLst/>
            <a:gdLst/>
            <a:ahLst/>
            <a:cxnLst/>
            <a:rect l="l" t="t" r="r" b="b"/>
            <a:pathLst>
              <a:path w="11102929" h="13020492">
                <a:moveTo>
                  <a:pt x="0" y="0"/>
                </a:moveTo>
                <a:lnTo>
                  <a:pt x="11102928" y="0"/>
                </a:lnTo>
                <a:lnTo>
                  <a:pt x="11102928" y="13020492"/>
                </a:lnTo>
                <a:lnTo>
                  <a:pt x="0" y="13020492"/>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12366" y="3848248"/>
            <a:ext cx="6720116" cy="3259545"/>
          </a:xfrm>
          <a:prstGeom prst="rect">
            <a:avLst/>
          </a:prstGeom>
        </p:spPr>
        <p:txBody>
          <a:bodyPr lIns="0" tIns="0" rIns="0" bIns="0" rtlCol="0" anchor="t">
            <a:spAutoFit/>
          </a:bodyPr>
          <a:lstStyle/>
          <a:p>
            <a:pPr algn="just">
              <a:lnSpc>
                <a:spcPts val="2881"/>
              </a:lnSpc>
            </a:pPr>
            <a:r>
              <a:rPr lang="en-US" sz="2058">
                <a:solidFill>
                  <a:srgbClr val="C1FF72"/>
                </a:solidFill>
                <a:latin typeface="League Spartan"/>
                <a:ea typeface="League Spartan"/>
                <a:cs typeface="League Spartan"/>
                <a:sym typeface="League Spartan"/>
              </a:rPr>
              <a:t>Handling Missing Data: Removed rows where time or location was missing.</a:t>
            </a:r>
          </a:p>
          <a:p>
            <a:pPr algn="just">
              <a:lnSpc>
                <a:spcPts val="2881"/>
              </a:lnSpc>
            </a:pPr>
            <a:endParaRPr lang="en-US" sz="2058">
              <a:solidFill>
                <a:srgbClr val="C1FF72"/>
              </a:solidFill>
              <a:latin typeface="League Spartan"/>
              <a:ea typeface="League Spartan"/>
              <a:cs typeface="League Spartan"/>
              <a:sym typeface="League Spartan"/>
            </a:endParaRPr>
          </a:p>
          <a:p>
            <a:pPr algn="just">
              <a:lnSpc>
                <a:spcPts val="2881"/>
              </a:lnSpc>
            </a:pPr>
            <a:r>
              <a:rPr lang="en-US" sz="2058">
                <a:solidFill>
                  <a:srgbClr val="C1FF72"/>
                </a:solidFill>
                <a:latin typeface="League Spartan"/>
                <a:ea typeface="League Spartan"/>
                <a:cs typeface="League Spartan"/>
                <a:sym typeface="League Spartan"/>
              </a:rPr>
              <a:t>Duplicate Removal: Checked for repeated crime entries and removed duplicates.</a:t>
            </a:r>
          </a:p>
          <a:p>
            <a:pPr algn="just">
              <a:lnSpc>
                <a:spcPts val="2881"/>
              </a:lnSpc>
            </a:pPr>
            <a:endParaRPr lang="en-US" sz="2058">
              <a:solidFill>
                <a:srgbClr val="C1FF72"/>
              </a:solidFill>
              <a:latin typeface="League Spartan"/>
              <a:ea typeface="League Spartan"/>
              <a:cs typeface="League Spartan"/>
              <a:sym typeface="League Spartan"/>
            </a:endParaRPr>
          </a:p>
          <a:p>
            <a:pPr algn="just">
              <a:lnSpc>
                <a:spcPts val="2881"/>
              </a:lnSpc>
            </a:pPr>
            <a:r>
              <a:rPr lang="en-US" sz="2058">
                <a:solidFill>
                  <a:srgbClr val="C1FF72"/>
                </a:solidFill>
                <a:latin typeface="League Spartan"/>
                <a:ea typeface="League Spartan"/>
                <a:cs typeface="League Spartan"/>
                <a:sym typeface="League Spartan"/>
              </a:rPr>
              <a:t>Time Parsing: Converted timestamps to datetime objects and extracted day, month, hour.</a:t>
            </a:r>
          </a:p>
          <a:p>
            <a:pPr algn="just">
              <a:lnSpc>
                <a:spcPts val="2881"/>
              </a:lnSpc>
              <a:spcBef>
                <a:spcPct val="0"/>
              </a:spcBef>
            </a:pPr>
            <a:endParaRPr lang="en-US" sz="2058">
              <a:solidFill>
                <a:srgbClr val="C1FF72"/>
              </a:solidFill>
              <a:latin typeface="League Spartan"/>
              <a:ea typeface="League Spartan"/>
              <a:cs typeface="League Spartan"/>
              <a:sym typeface="League Spartan"/>
            </a:endParaRPr>
          </a:p>
        </p:txBody>
      </p:sp>
      <p:sp>
        <p:nvSpPr>
          <p:cNvPr id="4" name="Freeform 4"/>
          <p:cNvSpPr/>
          <p:nvPr/>
        </p:nvSpPr>
        <p:spPr>
          <a:xfrm>
            <a:off x="16474680" y="728783"/>
            <a:ext cx="1140022" cy="1140022"/>
          </a:xfrm>
          <a:custGeom>
            <a:avLst/>
            <a:gdLst/>
            <a:ahLst/>
            <a:cxnLst/>
            <a:rect l="l" t="t" r="r" b="b"/>
            <a:pathLst>
              <a:path w="1140022" h="1140022">
                <a:moveTo>
                  <a:pt x="0" y="0"/>
                </a:moveTo>
                <a:lnTo>
                  <a:pt x="1140022" y="0"/>
                </a:lnTo>
                <a:lnTo>
                  <a:pt x="1140022" y="1140022"/>
                </a:lnTo>
                <a:lnTo>
                  <a:pt x="0" y="11400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738331" y="8269656"/>
            <a:ext cx="1140022" cy="1140022"/>
          </a:xfrm>
          <a:custGeom>
            <a:avLst/>
            <a:gdLst/>
            <a:ahLst/>
            <a:cxnLst/>
            <a:rect l="l" t="t" r="r" b="b"/>
            <a:pathLst>
              <a:path w="1140022" h="1140022">
                <a:moveTo>
                  <a:pt x="0" y="0"/>
                </a:moveTo>
                <a:lnTo>
                  <a:pt x="1140022" y="0"/>
                </a:lnTo>
                <a:lnTo>
                  <a:pt x="1140022" y="1140022"/>
                </a:lnTo>
                <a:lnTo>
                  <a:pt x="0" y="11400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2197159" y="2259540"/>
            <a:ext cx="14106882" cy="867956"/>
          </a:xfrm>
          <a:prstGeom prst="rect">
            <a:avLst/>
          </a:prstGeom>
        </p:spPr>
        <p:txBody>
          <a:bodyPr lIns="0" tIns="0" rIns="0" bIns="0" rtlCol="0" anchor="t">
            <a:spAutoFit/>
          </a:bodyPr>
          <a:lstStyle/>
          <a:p>
            <a:pPr algn="ctr">
              <a:lnSpc>
                <a:spcPts val="5999"/>
              </a:lnSpc>
            </a:pPr>
            <a:r>
              <a:rPr lang="en-US" sz="6381">
                <a:solidFill>
                  <a:srgbClr val="C1FF72"/>
                </a:solidFill>
                <a:latin typeface="Horizon"/>
                <a:ea typeface="Horizon"/>
                <a:cs typeface="Horizon"/>
                <a:sym typeface="Horizon"/>
              </a:rPr>
              <a:t> Data Preprocessing</a:t>
            </a:r>
          </a:p>
        </p:txBody>
      </p:sp>
      <p:sp>
        <p:nvSpPr>
          <p:cNvPr id="7" name="Freeform 7"/>
          <p:cNvSpPr/>
          <p:nvPr/>
        </p:nvSpPr>
        <p:spPr>
          <a:xfrm>
            <a:off x="1308342" y="3886348"/>
            <a:ext cx="370438" cy="370438"/>
          </a:xfrm>
          <a:custGeom>
            <a:avLst/>
            <a:gdLst/>
            <a:ahLst/>
            <a:cxnLst/>
            <a:rect l="l" t="t" r="r" b="b"/>
            <a:pathLst>
              <a:path w="370438" h="370438">
                <a:moveTo>
                  <a:pt x="0" y="0"/>
                </a:moveTo>
                <a:lnTo>
                  <a:pt x="370438" y="0"/>
                </a:lnTo>
                <a:lnTo>
                  <a:pt x="370438" y="370438"/>
                </a:lnTo>
                <a:lnTo>
                  <a:pt x="0" y="3704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308342" y="4958281"/>
            <a:ext cx="370438" cy="370438"/>
          </a:xfrm>
          <a:custGeom>
            <a:avLst/>
            <a:gdLst/>
            <a:ahLst/>
            <a:cxnLst/>
            <a:rect l="l" t="t" r="r" b="b"/>
            <a:pathLst>
              <a:path w="370438" h="370438">
                <a:moveTo>
                  <a:pt x="0" y="0"/>
                </a:moveTo>
                <a:lnTo>
                  <a:pt x="370438" y="0"/>
                </a:lnTo>
                <a:lnTo>
                  <a:pt x="370438" y="370438"/>
                </a:lnTo>
                <a:lnTo>
                  <a:pt x="0" y="3704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308342" y="6033569"/>
            <a:ext cx="370438" cy="370438"/>
          </a:xfrm>
          <a:custGeom>
            <a:avLst/>
            <a:gdLst/>
            <a:ahLst/>
            <a:cxnLst/>
            <a:rect l="l" t="t" r="r" b="b"/>
            <a:pathLst>
              <a:path w="370438" h="370438">
                <a:moveTo>
                  <a:pt x="0" y="0"/>
                </a:moveTo>
                <a:lnTo>
                  <a:pt x="370438" y="0"/>
                </a:lnTo>
                <a:lnTo>
                  <a:pt x="370438" y="370438"/>
                </a:lnTo>
                <a:lnTo>
                  <a:pt x="0" y="3704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9590471" y="3848248"/>
            <a:ext cx="7069429" cy="3259545"/>
          </a:xfrm>
          <a:prstGeom prst="rect">
            <a:avLst/>
          </a:prstGeom>
        </p:spPr>
        <p:txBody>
          <a:bodyPr lIns="0" tIns="0" rIns="0" bIns="0" rtlCol="0" anchor="t">
            <a:spAutoFit/>
          </a:bodyPr>
          <a:lstStyle/>
          <a:p>
            <a:pPr algn="just">
              <a:lnSpc>
                <a:spcPts val="2881"/>
              </a:lnSpc>
            </a:pPr>
            <a:r>
              <a:rPr lang="en-US" sz="2058">
                <a:solidFill>
                  <a:srgbClr val="C1FF72"/>
                </a:solidFill>
                <a:latin typeface="League Spartan"/>
                <a:ea typeface="League Spartan"/>
                <a:cs typeface="League Spartan"/>
                <a:sym typeface="League Spartan"/>
              </a:rPr>
              <a:t>Categorical Encoding: Coded crime types numerically for model input.</a:t>
            </a:r>
          </a:p>
          <a:p>
            <a:pPr algn="just">
              <a:lnSpc>
                <a:spcPts val="2881"/>
              </a:lnSpc>
            </a:pPr>
            <a:endParaRPr lang="en-US" sz="2058">
              <a:solidFill>
                <a:srgbClr val="C1FF72"/>
              </a:solidFill>
              <a:latin typeface="League Spartan"/>
              <a:ea typeface="League Spartan"/>
              <a:cs typeface="League Spartan"/>
              <a:sym typeface="League Spartan"/>
            </a:endParaRPr>
          </a:p>
          <a:p>
            <a:pPr algn="just">
              <a:lnSpc>
                <a:spcPts val="2881"/>
              </a:lnSpc>
            </a:pPr>
            <a:r>
              <a:rPr lang="en-US" sz="2058">
                <a:solidFill>
                  <a:srgbClr val="C1FF72"/>
                </a:solidFill>
                <a:latin typeface="League Spartan"/>
                <a:ea typeface="League Spartan"/>
                <a:cs typeface="League Spartan"/>
                <a:sym typeface="League Spartan"/>
              </a:rPr>
              <a:t>Outlier Treatment: Filtered out crimes with invalid coordinates or dates.</a:t>
            </a:r>
          </a:p>
          <a:p>
            <a:pPr algn="just">
              <a:lnSpc>
                <a:spcPts val="2881"/>
              </a:lnSpc>
            </a:pPr>
            <a:endParaRPr lang="en-US" sz="2058">
              <a:solidFill>
                <a:srgbClr val="C1FF72"/>
              </a:solidFill>
              <a:latin typeface="League Spartan"/>
              <a:ea typeface="League Spartan"/>
              <a:cs typeface="League Spartan"/>
              <a:sym typeface="League Spartan"/>
            </a:endParaRPr>
          </a:p>
          <a:p>
            <a:pPr algn="just">
              <a:lnSpc>
                <a:spcPts val="2881"/>
              </a:lnSpc>
            </a:pPr>
            <a:r>
              <a:rPr lang="en-US" sz="2058">
                <a:solidFill>
                  <a:srgbClr val="C1FF72"/>
                </a:solidFill>
                <a:latin typeface="League Spartan"/>
                <a:ea typeface="League Spartan"/>
                <a:cs typeface="League Spartan"/>
                <a:sym typeface="League Spartan"/>
              </a:rPr>
              <a:t>Feature Creation: Added fields like "day of week", "crime frequency in that area", etc.</a:t>
            </a:r>
          </a:p>
          <a:p>
            <a:pPr algn="just">
              <a:lnSpc>
                <a:spcPts val="2881"/>
              </a:lnSpc>
              <a:spcBef>
                <a:spcPct val="0"/>
              </a:spcBef>
            </a:pPr>
            <a:endParaRPr lang="en-US" sz="2058">
              <a:solidFill>
                <a:srgbClr val="C1FF72"/>
              </a:solidFill>
              <a:latin typeface="League Spartan"/>
              <a:ea typeface="League Spartan"/>
              <a:cs typeface="League Spartan"/>
              <a:sym typeface="League Spartan"/>
            </a:endParaRPr>
          </a:p>
        </p:txBody>
      </p:sp>
      <p:sp>
        <p:nvSpPr>
          <p:cNvPr id="11" name="Freeform 11"/>
          <p:cNvSpPr/>
          <p:nvPr/>
        </p:nvSpPr>
        <p:spPr>
          <a:xfrm>
            <a:off x="9086446" y="3886348"/>
            <a:ext cx="370438" cy="370438"/>
          </a:xfrm>
          <a:custGeom>
            <a:avLst/>
            <a:gdLst/>
            <a:ahLst/>
            <a:cxnLst/>
            <a:rect l="l" t="t" r="r" b="b"/>
            <a:pathLst>
              <a:path w="370438" h="370438">
                <a:moveTo>
                  <a:pt x="0" y="0"/>
                </a:moveTo>
                <a:lnTo>
                  <a:pt x="370438" y="0"/>
                </a:lnTo>
                <a:lnTo>
                  <a:pt x="370438" y="370438"/>
                </a:lnTo>
                <a:lnTo>
                  <a:pt x="0" y="3704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9086446" y="4958281"/>
            <a:ext cx="370438" cy="370438"/>
          </a:xfrm>
          <a:custGeom>
            <a:avLst/>
            <a:gdLst/>
            <a:ahLst/>
            <a:cxnLst/>
            <a:rect l="l" t="t" r="r" b="b"/>
            <a:pathLst>
              <a:path w="370438" h="370438">
                <a:moveTo>
                  <a:pt x="0" y="0"/>
                </a:moveTo>
                <a:lnTo>
                  <a:pt x="370438" y="0"/>
                </a:lnTo>
                <a:lnTo>
                  <a:pt x="370438" y="370438"/>
                </a:lnTo>
                <a:lnTo>
                  <a:pt x="0" y="3704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9086446" y="6033569"/>
            <a:ext cx="370438" cy="370438"/>
          </a:xfrm>
          <a:custGeom>
            <a:avLst/>
            <a:gdLst/>
            <a:ahLst/>
            <a:cxnLst/>
            <a:rect l="l" t="t" r="r" b="b"/>
            <a:pathLst>
              <a:path w="370438" h="370438">
                <a:moveTo>
                  <a:pt x="0" y="0"/>
                </a:moveTo>
                <a:lnTo>
                  <a:pt x="370438" y="0"/>
                </a:lnTo>
                <a:lnTo>
                  <a:pt x="370438" y="370438"/>
                </a:lnTo>
                <a:lnTo>
                  <a:pt x="0" y="3704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8"/>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43434"/>
        </a:solidFill>
        <a:effectLst/>
      </p:bgPr>
    </p:bg>
    <p:spTree>
      <p:nvGrpSpPr>
        <p:cNvPr id="1" name=""/>
        <p:cNvGrpSpPr/>
        <p:nvPr/>
      </p:nvGrpSpPr>
      <p:grpSpPr>
        <a:xfrm>
          <a:off x="0" y="0"/>
          <a:ext cx="0" cy="0"/>
          <a:chOff x="0" y="0"/>
          <a:chExt cx="0" cy="0"/>
        </a:xfrm>
      </p:grpSpPr>
      <p:sp>
        <p:nvSpPr>
          <p:cNvPr id="2" name="Freeform 2"/>
          <p:cNvSpPr/>
          <p:nvPr/>
        </p:nvSpPr>
        <p:spPr>
          <a:xfrm>
            <a:off x="-725701" y="-1028700"/>
            <a:ext cx="6191518" cy="7260842"/>
          </a:xfrm>
          <a:custGeom>
            <a:avLst/>
            <a:gdLst/>
            <a:ahLst/>
            <a:cxnLst/>
            <a:rect l="l" t="t" r="r" b="b"/>
            <a:pathLst>
              <a:path w="6191518" h="7260842">
                <a:moveTo>
                  <a:pt x="0" y="0"/>
                </a:moveTo>
                <a:lnTo>
                  <a:pt x="6191518" y="0"/>
                </a:lnTo>
                <a:lnTo>
                  <a:pt x="6191518" y="7260842"/>
                </a:lnTo>
                <a:lnTo>
                  <a:pt x="0" y="7260842"/>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1693955" y="8870511"/>
            <a:ext cx="7315200" cy="2832977"/>
          </a:xfrm>
          <a:custGeom>
            <a:avLst/>
            <a:gdLst/>
            <a:ahLst/>
            <a:cxnLst/>
            <a:rect l="l" t="t" r="r" b="b"/>
            <a:pathLst>
              <a:path w="7315200" h="2832977">
                <a:moveTo>
                  <a:pt x="0" y="0"/>
                </a:moveTo>
                <a:lnTo>
                  <a:pt x="7315200" y="0"/>
                </a:lnTo>
                <a:lnTo>
                  <a:pt x="7315200" y="2832978"/>
                </a:lnTo>
                <a:lnTo>
                  <a:pt x="0" y="28329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89977" y="1605159"/>
            <a:ext cx="2418677" cy="2418677"/>
          </a:xfrm>
          <a:custGeom>
            <a:avLst/>
            <a:gdLst/>
            <a:ahLst/>
            <a:cxnLst/>
            <a:rect l="l" t="t" r="r" b="b"/>
            <a:pathLst>
              <a:path w="2418677" h="2418677">
                <a:moveTo>
                  <a:pt x="0" y="0"/>
                </a:moveTo>
                <a:lnTo>
                  <a:pt x="2418677" y="0"/>
                </a:lnTo>
                <a:lnTo>
                  <a:pt x="2418677" y="2418677"/>
                </a:lnTo>
                <a:lnTo>
                  <a:pt x="0" y="24186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2592932" y="2998599"/>
            <a:ext cx="13102137" cy="3074001"/>
            <a:chOff x="0" y="0"/>
            <a:chExt cx="2822814" cy="662284"/>
          </a:xfrm>
        </p:grpSpPr>
        <p:sp>
          <p:nvSpPr>
            <p:cNvPr id="6" name="Freeform 6"/>
            <p:cNvSpPr/>
            <p:nvPr/>
          </p:nvSpPr>
          <p:spPr>
            <a:xfrm>
              <a:off x="0" y="0"/>
              <a:ext cx="2822814" cy="662284"/>
            </a:xfrm>
            <a:custGeom>
              <a:avLst/>
              <a:gdLst/>
              <a:ahLst/>
              <a:cxnLst/>
              <a:rect l="l" t="t" r="r" b="b"/>
              <a:pathLst>
                <a:path w="2822814" h="662284">
                  <a:moveTo>
                    <a:pt x="13590" y="0"/>
                  </a:moveTo>
                  <a:lnTo>
                    <a:pt x="2809223" y="0"/>
                  </a:lnTo>
                  <a:cubicBezTo>
                    <a:pt x="2812828" y="0"/>
                    <a:pt x="2816284" y="1432"/>
                    <a:pt x="2818833" y="3981"/>
                  </a:cubicBezTo>
                  <a:cubicBezTo>
                    <a:pt x="2821382" y="6529"/>
                    <a:pt x="2822814" y="9986"/>
                    <a:pt x="2822814" y="13590"/>
                  </a:cubicBezTo>
                  <a:lnTo>
                    <a:pt x="2822814" y="648693"/>
                  </a:lnTo>
                  <a:cubicBezTo>
                    <a:pt x="2822814" y="656199"/>
                    <a:pt x="2816729" y="662284"/>
                    <a:pt x="2809223" y="662284"/>
                  </a:cubicBezTo>
                  <a:lnTo>
                    <a:pt x="13590" y="662284"/>
                  </a:lnTo>
                  <a:cubicBezTo>
                    <a:pt x="6085" y="662284"/>
                    <a:pt x="0" y="656199"/>
                    <a:pt x="0" y="648693"/>
                  </a:cubicBezTo>
                  <a:lnTo>
                    <a:pt x="0" y="13590"/>
                  </a:lnTo>
                  <a:cubicBezTo>
                    <a:pt x="0" y="9986"/>
                    <a:pt x="1432" y="6529"/>
                    <a:pt x="3981" y="3981"/>
                  </a:cubicBezTo>
                  <a:cubicBezTo>
                    <a:pt x="6529" y="1432"/>
                    <a:pt x="9986" y="0"/>
                    <a:pt x="13590" y="0"/>
                  </a:cubicBezTo>
                  <a:close/>
                </a:path>
              </a:pathLst>
            </a:custGeom>
            <a:blipFill>
              <a:blip r:embed="rId8">
                <a:alphaModFix amt="42000"/>
              </a:blip>
              <a:stretch>
                <a:fillRect t="-92074" b="-92074"/>
              </a:stretch>
            </a:blipFill>
            <a:ln w="19050" cap="rnd">
              <a:solidFill>
                <a:srgbClr val="C1FF72">
                  <a:alpha val="41961"/>
                </a:srgbClr>
              </a:solidFill>
              <a:prstDash val="solid"/>
              <a:round/>
            </a:ln>
          </p:spPr>
        </p:sp>
      </p:grpSp>
      <p:sp>
        <p:nvSpPr>
          <p:cNvPr id="7" name="TextBox 7"/>
          <p:cNvSpPr txBox="1"/>
          <p:nvPr/>
        </p:nvSpPr>
        <p:spPr>
          <a:xfrm>
            <a:off x="-725701" y="1657017"/>
            <a:ext cx="19508844" cy="944703"/>
          </a:xfrm>
          <a:prstGeom prst="rect">
            <a:avLst/>
          </a:prstGeom>
        </p:spPr>
        <p:txBody>
          <a:bodyPr lIns="0" tIns="0" rIns="0" bIns="0" rtlCol="0" anchor="t">
            <a:spAutoFit/>
          </a:bodyPr>
          <a:lstStyle/>
          <a:p>
            <a:pPr algn="ctr">
              <a:lnSpc>
                <a:spcPts val="7254"/>
              </a:lnSpc>
            </a:pPr>
            <a:r>
              <a:rPr lang="en-US" sz="5181">
                <a:solidFill>
                  <a:srgbClr val="C1FF72"/>
                </a:solidFill>
                <a:latin typeface="Horizon"/>
                <a:ea typeface="Horizon"/>
                <a:cs typeface="Horizon"/>
                <a:sym typeface="Horizon"/>
              </a:rPr>
              <a:t> EDA – Univariate Analysis</a:t>
            </a:r>
          </a:p>
        </p:txBody>
      </p:sp>
      <p:sp>
        <p:nvSpPr>
          <p:cNvPr id="8" name="TextBox 8"/>
          <p:cNvSpPr txBox="1"/>
          <p:nvPr/>
        </p:nvSpPr>
        <p:spPr>
          <a:xfrm>
            <a:off x="510681" y="7320270"/>
            <a:ext cx="5019465" cy="849630"/>
          </a:xfrm>
          <a:prstGeom prst="rect">
            <a:avLst/>
          </a:prstGeom>
        </p:spPr>
        <p:txBody>
          <a:bodyPr lIns="0" tIns="0" rIns="0" bIns="0" rtlCol="0" anchor="t">
            <a:spAutoFit/>
          </a:bodyPr>
          <a:lstStyle/>
          <a:p>
            <a:pPr algn="just">
              <a:lnSpc>
                <a:spcPts val="3422"/>
              </a:lnSpc>
              <a:spcBef>
                <a:spcPct val="0"/>
              </a:spcBef>
            </a:pPr>
            <a:r>
              <a:rPr lang="en-US" sz="2444">
                <a:solidFill>
                  <a:srgbClr val="C1FF72"/>
                </a:solidFill>
                <a:latin typeface="Garet"/>
                <a:ea typeface="Garet"/>
                <a:cs typeface="Garet"/>
                <a:sym typeface="Garet"/>
              </a:rPr>
              <a:t>Bar charts showing theft and assault are most common.</a:t>
            </a:r>
          </a:p>
        </p:txBody>
      </p:sp>
      <p:sp>
        <p:nvSpPr>
          <p:cNvPr id="9" name="TextBox 9"/>
          <p:cNvSpPr txBox="1"/>
          <p:nvPr/>
        </p:nvSpPr>
        <p:spPr>
          <a:xfrm>
            <a:off x="1122123" y="6716060"/>
            <a:ext cx="3796607" cy="427105"/>
          </a:xfrm>
          <a:prstGeom prst="rect">
            <a:avLst/>
          </a:prstGeom>
        </p:spPr>
        <p:txBody>
          <a:bodyPr lIns="0" tIns="0" rIns="0" bIns="0" rtlCol="0" anchor="t">
            <a:spAutoFit/>
          </a:bodyPr>
          <a:lstStyle/>
          <a:p>
            <a:pPr algn="ctr">
              <a:lnSpc>
                <a:spcPts val="3422"/>
              </a:lnSpc>
              <a:spcBef>
                <a:spcPct val="0"/>
              </a:spcBef>
            </a:pPr>
            <a:r>
              <a:rPr lang="en-US" sz="2444">
                <a:solidFill>
                  <a:srgbClr val="C1FF72"/>
                </a:solidFill>
                <a:latin typeface="League Spartan"/>
                <a:ea typeface="League Spartan"/>
                <a:cs typeface="League Spartan"/>
                <a:sym typeface="League Spartan"/>
              </a:rPr>
              <a:t>Crime Type Frequency</a:t>
            </a:r>
          </a:p>
        </p:txBody>
      </p:sp>
      <p:sp>
        <p:nvSpPr>
          <p:cNvPr id="10" name="TextBox 10"/>
          <p:cNvSpPr txBox="1"/>
          <p:nvPr/>
        </p:nvSpPr>
        <p:spPr>
          <a:xfrm>
            <a:off x="6634274" y="7320270"/>
            <a:ext cx="5019465" cy="849630"/>
          </a:xfrm>
          <a:prstGeom prst="rect">
            <a:avLst/>
          </a:prstGeom>
        </p:spPr>
        <p:txBody>
          <a:bodyPr lIns="0" tIns="0" rIns="0" bIns="0" rtlCol="0" anchor="t">
            <a:spAutoFit/>
          </a:bodyPr>
          <a:lstStyle/>
          <a:p>
            <a:pPr algn="just">
              <a:lnSpc>
                <a:spcPts val="3422"/>
              </a:lnSpc>
              <a:spcBef>
                <a:spcPct val="0"/>
              </a:spcBef>
            </a:pPr>
            <a:r>
              <a:rPr lang="en-US" sz="2444">
                <a:solidFill>
                  <a:srgbClr val="C1FF72"/>
                </a:solidFill>
                <a:latin typeface="Garet"/>
                <a:ea typeface="Garet"/>
                <a:cs typeface="Garet"/>
                <a:sym typeface="Garet"/>
              </a:rPr>
              <a:t> Histogram of crimes across 24 hours showing evening spikes.</a:t>
            </a:r>
          </a:p>
        </p:txBody>
      </p:sp>
      <p:sp>
        <p:nvSpPr>
          <p:cNvPr id="11" name="TextBox 11"/>
          <p:cNvSpPr txBox="1"/>
          <p:nvPr/>
        </p:nvSpPr>
        <p:spPr>
          <a:xfrm>
            <a:off x="7516174" y="6716060"/>
            <a:ext cx="3151595" cy="427105"/>
          </a:xfrm>
          <a:prstGeom prst="rect">
            <a:avLst/>
          </a:prstGeom>
        </p:spPr>
        <p:txBody>
          <a:bodyPr lIns="0" tIns="0" rIns="0" bIns="0" rtlCol="0" anchor="t">
            <a:spAutoFit/>
          </a:bodyPr>
          <a:lstStyle/>
          <a:p>
            <a:pPr algn="ctr">
              <a:lnSpc>
                <a:spcPts val="3422"/>
              </a:lnSpc>
              <a:spcBef>
                <a:spcPct val="0"/>
              </a:spcBef>
            </a:pPr>
            <a:r>
              <a:rPr lang="en-US" sz="2444">
                <a:solidFill>
                  <a:srgbClr val="C1FF72"/>
                </a:solidFill>
                <a:latin typeface="League Spartan"/>
                <a:ea typeface="League Spartan"/>
                <a:cs typeface="League Spartan"/>
                <a:sym typeface="League Spartan"/>
              </a:rPr>
              <a:t>Hourly Trends</a:t>
            </a:r>
          </a:p>
        </p:txBody>
      </p:sp>
      <p:sp>
        <p:nvSpPr>
          <p:cNvPr id="12" name="TextBox 12"/>
          <p:cNvSpPr txBox="1"/>
          <p:nvPr/>
        </p:nvSpPr>
        <p:spPr>
          <a:xfrm>
            <a:off x="12757854" y="7320270"/>
            <a:ext cx="5019465" cy="417580"/>
          </a:xfrm>
          <a:prstGeom prst="rect">
            <a:avLst/>
          </a:prstGeom>
        </p:spPr>
        <p:txBody>
          <a:bodyPr lIns="0" tIns="0" rIns="0" bIns="0" rtlCol="0" anchor="t">
            <a:spAutoFit/>
          </a:bodyPr>
          <a:lstStyle/>
          <a:p>
            <a:pPr algn="just">
              <a:lnSpc>
                <a:spcPts val="3422"/>
              </a:lnSpc>
              <a:spcBef>
                <a:spcPct val="0"/>
              </a:spcBef>
            </a:pPr>
            <a:r>
              <a:rPr lang="en-US" sz="2444">
                <a:solidFill>
                  <a:srgbClr val="C1FF72"/>
                </a:solidFill>
                <a:latin typeface="Garet"/>
                <a:ea typeface="Garet"/>
                <a:cs typeface="Garet"/>
                <a:sym typeface="Garet"/>
              </a:rPr>
              <a:t>Number of crimes per district.</a:t>
            </a:r>
          </a:p>
        </p:txBody>
      </p:sp>
      <p:sp>
        <p:nvSpPr>
          <p:cNvPr id="13" name="TextBox 13"/>
          <p:cNvSpPr txBox="1"/>
          <p:nvPr/>
        </p:nvSpPr>
        <p:spPr>
          <a:xfrm>
            <a:off x="13587718" y="6716060"/>
            <a:ext cx="3151595" cy="427105"/>
          </a:xfrm>
          <a:prstGeom prst="rect">
            <a:avLst/>
          </a:prstGeom>
        </p:spPr>
        <p:txBody>
          <a:bodyPr lIns="0" tIns="0" rIns="0" bIns="0" rtlCol="0" anchor="t">
            <a:spAutoFit/>
          </a:bodyPr>
          <a:lstStyle/>
          <a:p>
            <a:pPr algn="ctr">
              <a:lnSpc>
                <a:spcPts val="3422"/>
              </a:lnSpc>
              <a:spcBef>
                <a:spcPct val="0"/>
              </a:spcBef>
            </a:pPr>
            <a:r>
              <a:rPr lang="en-US" sz="2444">
                <a:solidFill>
                  <a:srgbClr val="C1FF72"/>
                </a:solidFill>
                <a:latin typeface="League Spartan"/>
                <a:ea typeface="League Spartan"/>
                <a:cs typeface="League Spartan"/>
                <a:sym typeface="League Spartan"/>
              </a:rPr>
              <a:t>Location Density</a:t>
            </a:r>
          </a:p>
        </p:txBody>
      </p:sp>
      <p:sp>
        <p:nvSpPr>
          <p:cNvPr id="14" name="Freeform 14"/>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9"/>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43434"/>
        </a:solidFill>
        <a:effectLst/>
      </p:bgPr>
    </p:bg>
    <p:spTree>
      <p:nvGrpSpPr>
        <p:cNvPr id="1" name=""/>
        <p:cNvGrpSpPr/>
        <p:nvPr/>
      </p:nvGrpSpPr>
      <p:grpSpPr>
        <a:xfrm>
          <a:off x="0" y="0"/>
          <a:ext cx="0" cy="0"/>
          <a:chOff x="0" y="0"/>
          <a:chExt cx="0" cy="0"/>
        </a:xfrm>
      </p:grpSpPr>
      <p:sp>
        <p:nvSpPr>
          <p:cNvPr id="2" name="Freeform 2"/>
          <p:cNvSpPr/>
          <p:nvPr/>
        </p:nvSpPr>
        <p:spPr>
          <a:xfrm>
            <a:off x="10294643" y="-1233149"/>
            <a:ext cx="11102929" cy="13020492"/>
          </a:xfrm>
          <a:custGeom>
            <a:avLst/>
            <a:gdLst/>
            <a:ahLst/>
            <a:cxnLst/>
            <a:rect l="l" t="t" r="r" b="b"/>
            <a:pathLst>
              <a:path w="11102929" h="13020492">
                <a:moveTo>
                  <a:pt x="0" y="0"/>
                </a:moveTo>
                <a:lnTo>
                  <a:pt x="11102929" y="0"/>
                </a:lnTo>
                <a:lnTo>
                  <a:pt x="11102929" y="13020492"/>
                </a:lnTo>
                <a:lnTo>
                  <a:pt x="0" y="13020492"/>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0" y="4412027"/>
            <a:ext cx="1113680" cy="4979870"/>
          </a:xfrm>
          <a:custGeom>
            <a:avLst/>
            <a:gdLst/>
            <a:ahLst/>
            <a:cxnLst/>
            <a:rect l="l" t="t" r="r" b="b"/>
            <a:pathLst>
              <a:path w="1113680" h="4979870">
                <a:moveTo>
                  <a:pt x="0" y="0"/>
                </a:moveTo>
                <a:lnTo>
                  <a:pt x="1113680" y="0"/>
                </a:lnTo>
                <a:lnTo>
                  <a:pt x="1113680" y="4979870"/>
                </a:lnTo>
                <a:lnTo>
                  <a:pt x="0" y="49798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6"/>
            <a:stretch>
              <a:fillRect/>
            </a:stretch>
          </a:blipFill>
        </p:spPr>
      </p:sp>
      <p:sp>
        <p:nvSpPr>
          <p:cNvPr id="5" name="TextBox 5"/>
          <p:cNvSpPr txBox="1"/>
          <p:nvPr/>
        </p:nvSpPr>
        <p:spPr>
          <a:xfrm>
            <a:off x="2312768" y="586348"/>
            <a:ext cx="19996635" cy="1471052"/>
          </a:xfrm>
          <a:prstGeom prst="rect">
            <a:avLst/>
          </a:prstGeom>
        </p:spPr>
        <p:txBody>
          <a:bodyPr lIns="0" tIns="0" rIns="0" bIns="0" rtlCol="0" anchor="t">
            <a:spAutoFit/>
          </a:bodyPr>
          <a:lstStyle/>
          <a:p>
            <a:pPr algn="l">
              <a:lnSpc>
                <a:spcPts val="5459"/>
              </a:lnSpc>
            </a:pPr>
            <a:r>
              <a:rPr lang="en-US" sz="5514" spc="204">
                <a:solidFill>
                  <a:srgbClr val="C1FF72"/>
                </a:solidFill>
                <a:latin typeface="Horizon"/>
                <a:ea typeface="Horizon"/>
                <a:cs typeface="Horizon"/>
                <a:sym typeface="Horizon"/>
              </a:rPr>
              <a:t>Bivariate/Multivariate Analysis</a:t>
            </a:r>
          </a:p>
        </p:txBody>
      </p:sp>
      <p:grpSp>
        <p:nvGrpSpPr>
          <p:cNvPr id="6" name="Group 6"/>
          <p:cNvGrpSpPr/>
          <p:nvPr/>
        </p:nvGrpSpPr>
        <p:grpSpPr>
          <a:xfrm>
            <a:off x="10484740" y="1842920"/>
            <a:ext cx="7090280" cy="7433091"/>
            <a:chOff x="0" y="0"/>
            <a:chExt cx="1527578" cy="1601436"/>
          </a:xfrm>
        </p:grpSpPr>
        <p:sp>
          <p:nvSpPr>
            <p:cNvPr id="7" name="Freeform 7"/>
            <p:cNvSpPr/>
            <p:nvPr/>
          </p:nvSpPr>
          <p:spPr>
            <a:xfrm>
              <a:off x="0" y="0"/>
              <a:ext cx="1527578" cy="1601436"/>
            </a:xfrm>
            <a:custGeom>
              <a:avLst/>
              <a:gdLst/>
              <a:ahLst/>
              <a:cxnLst/>
              <a:rect l="l" t="t" r="r" b="b"/>
              <a:pathLst>
                <a:path w="1527578" h="1601436">
                  <a:moveTo>
                    <a:pt x="25114" y="0"/>
                  </a:moveTo>
                  <a:lnTo>
                    <a:pt x="1502464" y="0"/>
                  </a:lnTo>
                  <a:cubicBezTo>
                    <a:pt x="1516334" y="0"/>
                    <a:pt x="1527578" y="11244"/>
                    <a:pt x="1527578" y="25114"/>
                  </a:cubicBezTo>
                  <a:lnTo>
                    <a:pt x="1527578" y="1576322"/>
                  </a:lnTo>
                  <a:cubicBezTo>
                    <a:pt x="1527578" y="1582983"/>
                    <a:pt x="1524932" y="1589370"/>
                    <a:pt x="1520222" y="1594080"/>
                  </a:cubicBezTo>
                  <a:cubicBezTo>
                    <a:pt x="1515513" y="1598790"/>
                    <a:pt x="1509125" y="1601436"/>
                    <a:pt x="1502464" y="1601436"/>
                  </a:cubicBezTo>
                  <a:lnTo>
                    <a:pt x="25114" y="1601436"/>
                  </a:lnTo>
                  <a:cubicBezTo>
                    <a:pt x="11244" y="1601436"/>
                    <a:pt x="0" y="1590192"/>
                    <a:pt x="0" y="1576322"/>
                  </a:cubicBezTo>
                  <a:lnTo>
                    <a:pt x="0" y="25114"/>
                  </a:lnTo>
                  <a:cubicBezTo>
                    <a:pt x="0" y="11244"/>
                    <a:pt x="11244" y="0"/>
                    <a:pt x="25114" y="0"/>
                  </a:cubicBezTo>
                  <a:close/>
                </a:path>
              </a:pathLst>
            </a:custGeom>
            <a:blipFill>
              <a:blip r:embed="rId7">
                <a:alphaModFix amt="63000"/>
              </a:blip>
              <a:stretch>
                <a:fillRect l="-28626" r="-28626"/>
              </a:stretch>
            </a:blipFill>
            <a:ln w="19050" cap="rnd">
              <a:solidFill>
                <a:srgbClr val="C1FF72">
                  <a:alpha val="62745"/>
                </a:srgbClr>
              </a:solidFill>
              <a:prstDash val="solid"/>
              <a:round/>
            </a:ln>
          </p:spPr>
        </p:sp>
      </p:grpSp>
      <p:sp>
        <p:nvSpPr>
          <p:cNvPr id="8" name="TextBox 8"/>
          <p:cNvSpPr txBox="1"/>
          <p:nvPr/>
        </p:nvSpPr>
        <p:spPr>
          <a:xfrm>
            <a:off x="1904455" y="2431830"/>
            <a:ext cx="7405952" cy="6844181"/>
          </a:xfrm>
          <a:prstGeom prst="rect">
            <a:avLst/>
          </a:prstGeom>
        </p:spPr>
        <p:txBody>
          <a:bodyPr lIns="0" tIns="0" rIns="0" bIns="0" rtlCol="0" anchor="t">
            <a:spAutoFit/>
          </a:bodyPr>
          <a:lstStyle/>
          <a:p>
            <a:pPr marL="522275" lvl="1" indent="-261137" algn="just">
              <a:lnSpc>
                <a:spcPts val="3386"/>
              </a:lnSpc>
              <a:buFont typeface="Arial"/>
              <a:buChar char="•"/>
            </a:pPr>
            <a:r>
              <a:rPr lang="en-US" sz="2419">
                <a:solidFill>
                  <a:srgbClr val="C1FF72"/>
                </a:solidFill>
                <a:latin typeface="League Spartan"/>
                <a:ea typeface="League Spartan"/>
                <a:cs typeface="League Spartan"/>
                <a:sym typeface="League Spartan"/>
              </a:rPr>
              <a:t>Studies how variables interact:</a:t>
            </a:r>
          </a:p>
          <a:p>
            <a:pPr marL="1044549" lvl="2" indent="-348183" algn="just">
              <a:lnSpc>
                <a:spcPts val="3386"/>
              </a:lnSpc>
              <a:buFont typeface="Arial"/>
              <a:buChar char="⚬"/>
            </a:pPr>
            <a:r>
              <a:rPr lang="en-US" sz="2419">
                <a:solidFill>
                  <a:srgbClr val="C1FF72"/>
                </a:solidFill>
                <a:latin typeface="Garet"/>
                <a:ea typeface="Garet"/>
                <a:cs typeface="Garet"/>
                <a:sym typeface="Garet"/>
              </a:rPr>
              <a:t>Time vs Crime Type: Grouped bar chart or heatmap – thefts peak in evenings, assaults at night.</a:t>
            </a:r>
          </a:p>
          <a:p>
            <a:pPr marL="1044549" lvl="2" indent="-348183" algn="just">
              <a:lnSpc>
                <a:spcPts val="3386"/>
              </a:lnSpc>
              <a:buFont typeface="Arial"/>
              <a:buChar char="⚬"/>
            </a:pPr>
            <a:r>
              <a:rPr lang="en-US" sz="2419">
                <a:solidFill>
                  <a:srgbClr val="C1FF72"/>
                </a:solidFill>
                <a:latin typeface="Garet"/>
                <a:ea typeface="Garet"/>
                <a:cs typeface="Garet"/>
                <a:sym typeface="Garet"/>
              </a:rPr>
              <a:t>Crime vs District: Map or grouped chart shows crime clusters in certain districts.</a:t>
            </a:r>
          </a:p>
          <a:p>
            <a:pPr marL="1044549" lvl="2" indent="-348183" algn="just">
              <a:lnSpc>
                <a:spcPts val="3386"/>
              </a:lnSpc>
              <a:buFont typeface="Arial"/>
              <a:buChar char="⚬"/>
            </a:pPr>
            <a:r>
              <a:rPr lang="en-US" sz="2419">
                <a:solidFill>
                  <a:srgbClr val="C1FF72"/>
                </a:solidFill>
                <a:latin typeface="Garet"/>
                <a:ea typeface="Garet"/>
                <a:cs typeface="Garet"/>
                <a:sym typeface="Garet"/>
              </a:rPr>
              <a:t>Multivariate Plots: Pair plots to observe trends between time, location, and crime type.</a:t>
            </a:r>
          </a:p>
          <a:p>
            <a:pPr marL="522275" lvl="1" indent="-261137" algn="just">
              <a:lnSpc>
                <a:spcPts val="3386"/>
              </a:lnSpc>
              <a:buFont typeface="Arial"/>
              <a:buChar char="•"/>
            </a:pPr>
            <a:r>
              <a:rPr lang="en-US" sz="2419">
                <a:solidFill>
                  <a:srgbClr val="C1FF72"/>
                </a:solidFill>
                <a:latin typeface="League Spartan"/>
                <a:ea typeface="League Spartan"/>
                <a:cs typeface="League Spartan"/>
                <a:sym typeface="League Spartan"/>
              </a:rPr>
              <a:t>These analyses reveal that time and location together strongly influence crime type.</a:t>
            </a:r>
          </a:p>
          <a:p>
            <a:pPr marL="522275" lvl="1" indent="-261137" algn="just">
              <a:lnSpc>
                <a:spcPts val="3386"/>
              </a:lnSpc>
              <a:spcBef>
                <a:spcPct val="0"/>
              </a:spcBef>
              <a:buFont typeface="Arial"/>
              <a:buChar char="•"/>
            </a:pPr>
            <a:r>
              <a:rPr lang="en-US" sz="2419">
                <a:solidFill>
                  <a:srgbClr val="C1FF72"/>
                </a:solidFill>
                <a:latin typeface="League Spartan"/>
                <a:ea typeface="League Spartan"/>
                <a:cs typeface="League Spartan"/>
                <a:sym typeface="League Spartan"/>
              </a:rPr>
              <a:t>Visual patterns help build hypotheses and guide feature engineering.</a:t>
            </a:r>
          </a:p>
          <a:p>
            <a:pPr algn="just">
              <a:lnSpc>
                <a:spcPts val="3386"/>
              </a:lnSpc>
              <a:spcBef>
                <a:spcPct val="0"/>
              </a:spcBef>
            </a:pPr>
            <a:endParaRPr lang="en-US" sz="2419">
              <a:solidFill>
                <a:srgbClr val="C1FF72"/>
              </a:solidFill>
              <a:latin typeface="League Spartan"/>
              <a:ea typeface="League Spartan"/>
              <a:cs typeface="League Spartan"/>
              <a:sym typeface="League Spartan"/>
            </a:endParaRPr>
          </a:p>
        </p:txBody>
      </p:sp>
      <p:sp>
        <p:nvSpPr>
          <p:cNvPr id="9" name="Freeform 9"/>
          <p:cNvSpPr/>
          <p:nvPr/>
        </p:nvSpPr>
        <p:spPr>
          <a:xfrm flipV="1">
            <a:off x="16773480" y="-2057400"/>
            <a:ext cx="4122295" cy="4114800"/>
          </a:xfrm>
          <a:custGeom>
            <a:avLst/>
            <a:gdLst/>
            <a:ahLst/>
            <a:cxnLst/>
            <a:rect l="l" t="t" r="r" b="b"/>
            <a:pathLst>
              <a:path w="4122295" h="4114800">
                <a:moveTo>
                  <a:pt x="0" y="4114800"/>
                </a:moveTo>
                <a:lnTo>
                  <a:pt x="4122295" y="4114800"/>
                </a:lnTo>
                <a:lnTo>
                  <a:pt x="4122295" y="0"/>
                </a:lnTo>
                <a:lnTo>
                  <a:pt x="0" y="0"/>
                </a:lnTo>
                <a:lnTo>
                  <a:pt x="0" y="411480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43434"/>
        </a:solidFill>
        <a:effectLst/>
      </p:bgPr>
    </p:bg>
    <p:spTree>
      <p:nvGrpSpPr>
        <p:cNvPr id="1" name=""/>
        <p:cNvGrpSpPr/>
        <p:nvPr/>
      </p:nvGrpSpPr>
      <p:grpSpPr>
        <a:xfrm>
          <a:off x="0" y="0"/>
          <a:ext cx="0" cy="0"/>
          <a:chOff x="0" y="0"/>
          <a:chExt cx="0" cy="0"/>
        </a:xfrm>
      </p:grpSpPr>
      <p:sp>
        <p:nvSpPr>
          <p:cNvPr id="2" name="Freeform 2"/>
          <p:cNvSpPr/>
          <p:nvPr/>
        </p:nvSpPr>
        <p:spPr>
          <a:xfrm>
            <a:off x="-3621693" y="-832359"/>
            <a:ext cx="11102929" cy="13020492"/>
          </a:xfrm>
          <a:custGeom>
            <a:avLst/>
            <a:gdLst/>
            <a:ahLst/>
            <a:cxnLst/>
            <a:rect l="l" t="t" r="r" b="b"/>
            <a:pathLst>
              <a:path w="11102929" h="13020492">
                <a:moveTo>
                  <a:pt x="0" y="0"/>
                </a:moveTo>
                <a:lnTo>
                  <a:pt x="11102929" y="0"/>
                </a:lnTo>
                <a:lnTo>
                  <a:pt x="11102929" y="13020492"/>
                </a:lnTo>
                <a:lnTo>
                  <a:pt x="0" y="13020492"/>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84958" y="1825209"/>
            <a:ext cx="7090280" cy="3625582"/>
            <a:chOff x="0" y="0"/>
            <a:chExt cx="1527578" cy="781120"/>
          </a:xfrm>
        </p:grpSpPr>
        <p:sp>
          <p:nvSpPr>
            <p:cNvPr id="4" name="Freeform 4"/>
            <p:cNvSpPr/>
            <p:nvPr/>
          </p:nvSpPr>
          <p:spPr>
            <a:xfrm>
              <a:off x="0" y="0"/>
              <a:ext cx="1527578" cy="781120"/>
            </a:xfrm>
            <a:custGeom>
              <a:avLst/>
              <a:gdLst/>
              <a:ahLst/>
              <a:cxnLst/>
              <a:rect l="l" t="t" r="r" b="b"/>
              <a:pathLst>
                <a:path w="1527578" h="781120">
                  <a:moveTo>
                    <a:pt x="25114" y="0"/>
                  </a:moveTo>
                  <a:lnTo>
                    <a:pt x="1502464" y="0"/>
                  </a:lnTo>
                  <a:cubicBezTo>
                    <a:pt x="1516334" y="0"/>
                    <a:pt x="1527578" y="11244"/>
                    <a:pt x="1527578" y="25114"/>
                  </a:cubicBezTo>
                  <a:lnTo>
                    <a:pt x="1527578" y="756006"/>
                  </a:lnTo>
                  <a:cubicBezTo>
                    <a:pt x="1527578" y="762667"/>
                    <a:pt x="1524932" y="769055"/>
                    <a:pt x="1520222" y="773764"/>
                  </a:cubicBezTo>
                  <a:cubicBezTo>
                    <a:pt x="1515513" y="778474"/>
                    <a:pt x="1509125" y="781120"/>
                    <a:pt x="1502464" y="781120"/>
                  </a:cubicBezTo>
                  <a:lnTo>
                    <a:pt x="25114" y="781120"/>
                  </a:lnTo>
                  <a:cubicBezTo>
                    <a:pt x="11244" y="781120"/>
                    <a:pt x="0" y="769876"/>
                    <a:pt x="0" y="756006"/>
                  </a:cubicBezTo>
                  <a:lnTo>
                    <a:pt x="0" y="25114"/>
                  </a:lnTo>
                  <a:cubicBezTo>
                    <a:pt x="0" y="11244"/>
                    <a:pt x="11244" y="0"/>
                    <a:pt x="25114" y="0"/>
                  </a:cubicBezTo>
                  <a:close/>
                </a:path>
              </a:pathLst>
            </a:custGeom>
            <a:blipFill>
              <a:blip r:embed="rId4">
                <a:alphaModFix amt="57000"/>
              </a:blip>
              <a:stretch>
                <a:fillRect t="-96671" b="-96671"/>
              </a:stretch>
            </a:blipFill>
            <a:ln w="19050" cap="rnd">
              <a:solidFill>
                <a:srgbClr val="C1FF72">
                  <a:alpha val="56863"/>
                </a:srgbClr>
              </a:solidFill>
              <a:prstDash val="solid"/>
              <a:round/>
            </a:ln>
          </p:spPr>
        </p:sp>
      </p:grpSp>
      <p:sp>
        <p:nvSpPr>
          <p:cNvPr id="5" name="Freeform 5"/>
          <p:cNvSpPr/>
          <p:nvPr/>
        </p:nvSpPr>
        <p:spPr>
          <a:xfrm>
            <a:off x="7327021" y="469619"/>
            <a:ext cx="2296434" cy="2267206"/>
          </a:xfrm>
          <a:custGeom>
            <a:avLst/>
            <a:gdLst/>
            <a:ahLst/>
            <a:cxnLst/>
            <a:rect l="l" t="t" r="r" b="b"/>
            <a:pathLst>
              <a:path w="2296434" h="2267206">
                <a:moveTo>
                  <a:pt x="0" y="0"/>
                </a:moveTo>
                <a:lnTo>
                  <a:pt x="2296434" y="0"/>
                </a:lnTo>
                <a:lnTo>
                  <a:pt x="2296434" y="2267206"/>
                </a:lnTo>
                <a:lnTo>
                  <a:pt x="0" y="22672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384958" y="5775499"/>
            <a:ext cx="7090280" cy="3625582"/>
            <a:chOff x="0" y="0"/>
            <a:chExt cx="1527578" cy="781120"/>
          </a:xfrm>
        </p:grpSpPr>
        <p:sp>
          <p:nvSpPr>
            <p:cNvPr id="7" name="Freeform 7"/>
            <p:cNvSpPr/>
            <p:nvPr/>
          </p:nvSpPr>
          <p:spPr>
            <a:xfrm>
              <a:off x="0" y="0"/>
              <a:ext cx="1527578" cy="781120"/>
            </a:xfrm>
            <a:custGeom>
              <a:avLst/>
              <a:gdLst/>
              <a:ahLst/>
              <a:cxnLst/>
              <a:rect l="l" t="t" r="r" b="b"/>
              <a:pathLst>
                <a:path w="1527578" h="781120">
                  <a:moveTo>
                    <a:pt x="25114" y="0"/>
                  </a:moveTo>
                  <a:lnTo>
                    <a:pt x="1502464" y="0"/>
                  </a:lnTo>
                  <a:cubicBezTo>
                    <a:pt x="1516334" y="0"/>
                    <a:pt x="1527578" y="11244"/>
                    <a:pt x="1527578" y="25114"/>
                  </a:cubicBezTo>
                  <a:lnTo>
                    <a:pt x="1527578" y="756006"/>
                  </a:lnTo>
                  <a:cubicBezTo>
                    <a:pt x="1527578" y="762667"/>
                    <a:pt x="1524932" y="769055"/>
                    <a:pt x="1520222" y="773764"/>
                  </a:cubicBezTo>
                  <a:cubicBezTo>
                    <a:pt x="1515513" y="778474"/>
                    <a:pt x="1509125" y="781120"/>
                    <a:pt x="1502464" y="781120"/>
                  </a:cubicBezTo>
                  <a:lnTo>
                    <a:pt x="25114" y="781120"/>
                  </a:lnTo>
                  <a:cubicBezTo>
                    <a:pt x="11244" y="781120"/>
                    <a:pt x="0" y="769876"/>
                    <a:pt x="0" y="756006"/>
                  </a:cubicBezTo>
                  <a:lnTo>
                    <a:pt x="0" y="25114"/>
                  </a:lnTo>
                  <a:cubicBezTo>
                    <a:pt x="0" y="11244"/>
                    <a:pt x="11244" y="0"/>
                    <a:pt x="25114" y="0"/>
                  </a:cubicBezTo>
                  <a:close/>
                </a:path>
              </a:pathLst>
            </a:custGeom>
            <a:blipFill>
              <a:blip r:embed="rId7">
                <a:alphaModFix amt="63000"/>
              </a:blip>
              <a:stretch>
                <a:fillRect t="-15187" b="-15187"/>
              </a:stretch>
            </a:blipFill>
            <a:ln w="19050" cap="rnd">
              <a:solidFill>
                <a:srgbClr val="C1FF72">
                  <a:alpha val="62745"/>
                </a:srgbClr>
              </a:solidFill>
              <a:prstDash val="solid"/>
              <a:round/>
            </a:ln>
          </p:spPr>
        </p:sp>
      </p:grpSp>
      <p:sp>
        <p:nvSpPr>
          <p:cNvPr id="8" name="TextBox 8"/>
          <p:cNvSpPr txBox="1"/>
          <p:nvPr/>
        </p:nvSpPr>
        <p:spPr>
          <a:xfrm>
            <a:off x="9381080" y="2396911"/>
            <a:ext cx="8906602" cy="2183440"/>
          </a:xfrm>
          <a:prstGeom prst="rect">
            <a:avLst/>
          </a:prstGeom>
        </p:spPr>
        <p:txBody>
          <a:bodyPr lIns="0" tIns="0" rIns="0" bIns="0" rtlCol="0" anchor="t">
            <a:spAutoFit/>
          </a:bodyPr>
          <a:lstStyle/>
          <a:p>
            <a:pPr algn="l">
              <a:lnSpc>
                <a:spcPts val="5425"/>
              </a:lnSpc>
            </a:pPr>
            <a:r>
              <a:rPr lang="en-US" sz="5896">
                <a:solidFill>
                  <a:srgbClr val="C1FF72"/>
                </a:solidFill>
                <a:latin typeface="Horizon"/>
                <a:ea typeface="Horizon"/>
                <a:cs typeface="Horizon"/>
                <a:sym typeface="Horizon"/>
              </a:rPr>
              <a:t>Tools and Technologies Used</a:t>
            </a:r>
          </a:p>
        </p:txBody>
      </p:sp>
      <p:sp>
        <p:nvSpPr>
          <p:cNvPr id="9" name="TextBox 9"/>
          <p:cNvSpPr txBox="1"/>
          <p:nvPr/>
        </p:nvSpPr>
        <p:spPr>
          <a:xfrm>
            <a:off x="9381080" y="4690989"/>
            <a:ext cx="8402188" cy="5235589"/>
          </a:xfrm>
          <a:prstGeom prst="rect">
            <a:avLst/>
          </a:prstGeom>
        </p:spPr>
        <p:txBody>
          <a:bodyPr lIns="0" tIns="0" rIns="0" bIns="0" rtlCol="0" anchor="t">
            <a:spAutoFit/>
          </a:bodyPr>
          <a:lstStyle/>
          <a:p>
            <a:pPr marL="418902" lvl="1" indent="-209451" algn="just">
              <a:lnSpc>
                <a:spcPts val="2716"/>
              </a:lnSpc>
              <a:buFont typeface="Arial"/>
              <a:buChar char="•"/>
            </a:pPr>
            <a:r>
              <a:rPr lang="en-US" sz="1940">
                <a:solidFill>
                  <a:srgbClr val="C1FF72"/>
                </a:solidFill>
                <a:latin typeface="League Spartan"/>
                <a:ea typeface="League Spartan"/>
                <a:cs typeface="League Spartan"/>
                <a:sym typeface="League Spartan"/>
              </a:rPr>
              <a:t>Programming Language: Python – chosen for its rich data libraries and readability.</a:t>
            </a:r>
          </a:p>
          <a:p>
            <a:pPr algn="just">
              <a:lnSpc>
                <a:spcPts val="2716"/>
              </a:lnSpc>
            </a:pPr>
            <a:endParaRPr lang="en-US" sz="1940">
              <a:solidFill>
                <a:srgbClr val="C1FF72"/>
              </a:solidFill>
              <a:latin typeface="League Spartan"/>
              <a:ea typeface="League Spartan"/>
              <a:cs typeface="League Spartan"/>
              <a:sym typeface="League Spartan"/>
            </a:endParaRPr>
          </a:p>
          <a:p>
            <a:pPr marL="418902" lvl="1" indent="-209451" algn="just">
              <a:lnSpc>
                <a:spcPts val="2716"/>
              </a:lnSpc>
              <a:buFont typeface="Arial"/>
              <a:buChar char="•"/>
            </a:pPr>
            <a:r>
              <a:rPr lang="en-US" sz="1940">
                <a:solidFill>
                  <a:srgbClr val="C1FF72"/>
                </a:solidFill>
                <a:latin typeface="League Spartan"/>
                <a:ea typeface="League Spartan"/>
                <a:cs typeface="League Spartan"/>
                <a:sym typeface="League Spartan"/>
              </a:rPr>
              <a:t>IDE/Notebook: Google Colab – for ease of sharing, GPU support, and collaboration.</a:t>
            </a:r>
          </a:p>
          <a:p>
            <a:pPr algn="just">
              <a:lnSpc>
                <a:spcPts val="2716"/>
              </a:lnSpc>
            </a:pPr>
            <a:endParaRPr lang="en-US" sz="1940">
              <a:solidFill>
                <a:srgbClr val="C1FF72"/>
              </a:solidFill>
              <a:latin typeface="League Spartan"/>
              <a:ea typeface="League Spartan"/>
              <a:cs typeface="League Spartan"/>
              <a:sym typeface="League Spartan"/>
            </a:endParaRPr>
          </a:p>
          <a:p>
            <a:pPr marL="418902" lvl="1" indent="-209451" algn="just">
              <a:lnSpc>
                <a:spcPts val="2716"/>
              </a:lnSpc>
              <a:buFont typeface="Arial"/>
              <a:buChar char="•"/>
            </a:pPr>
            <a:r>
              <a:rPr lang="en-US" sz="1940">
                <a:solidFill>
                  <a:srgbClr val="C1FF72"/>
                </a:solidFill>
                <a:latin typeface="League Spartan"/>
                <a:ea typeface="League Spartan"/>
                <a:cs typeface="League Spartan"/>
                <a:sym typeface="League Spartan"/>
              </a:rPr>
              <a:t>Libraries: </a:t>
            </a:r>
          </a:p>
          <a:p>
            <a:pPr algn="just">
              <a:lnSpc>
                <a:spcPts val="616"/>
              </a:lnSpc>
            </a:pPr>
            <a:endParaRPr lang="en-US" sz="1940">
              <a:solidFill>
                <a:srgbClr val="C1FF72"/>
              </a:solidFill>
              <a:latin typeface="League Spartan"/>
              <a:ea typeface="League Spartan"/>
              <a:cs typeface="League Spartan"/>
              <a:sym typeface="League Spartan"/>
            </a:endParaRPr>
          </a:p>
          <a:p>
            <a:pPr marL="418902" lvl="1" indent="-209451" algn="just">
              <a:lnSpc>
                <a:spcPts val="2716"/>
              </a:lnSpc>
              <a:buFont typeface="Arial"/>
              <a:buChar char="•"/>
            </a:pPr>
            <a:r>
              <a:rPr lang="en-US" sz="1940">
                <a:solidFill>
                  <a:srgbClr val="C1FF72"/>
                </a:solidFill>
                <a:latin typeface="League Spartan"/>
                <a:ea typeface="League Spartan"/>
                <a:cs typeface="League Spartan"/>
                <a:sym typeface="League Spartan"/>
              </a:rPr>
              <a:t>pandas &amp; numpy: Data manipulation and numeric computing.</a:t>
            </a:r>
          </a:p>
          <a:p>
            <a:pPr marL="418902" lvl="1" indent="-209451" algn="just">
              <a:lnSpc>
                <a:spcPts val="2716"/>
              </a:lnSpc>
              <a:buFont typeface="Arial"/>
              <a:buChar char="•"/>
            </a:pPr>
            <a:r>
              <a:rPr lang="en-US" sz="1940">
                <a:solidFill>
                  <a:srgbClr val="C1FF72"/>
                </a:solidFill>
                <a:latin typeface="League Spartan"/>
                <a:ea typeface="League Spartan"/>
                <a:cs typeface="League Spartan"/>
                <a:sym typeface="League Spartan"/>
              </a:rPr>
              <a:t>matplotlib, seaborn, plotly: Visualizations and interactive plots.</a:t>
            </a:r>
          </a:p>
          <a:p>
            <a:pPr marL="418902" lvl="1" indent="-209451" algn="just">
              <a:lnSpc>
                <a:spcPts val="2716"/>
              </a:lnSpc>
              <a:buFont typeface="Arial"/>
              <a:buChar char="•"/>
            </a:pPr>
            <a:r>
              <a:rPr lang="en-US" sz="1940">
                <a:solidFill>
                  <a:srgbClr val="C1FF72"/>
                </a:solidFill>
                <a:latin typeface="League Spartan"/>
                <a:ea typeface="League Spartan"/>
                <a:cs typeface="League Spartan"/>
                <a:sym typeface="League Spartan"/>
              </a:rPr>
              <a:t>scikit-learn: For model building and evaluation.</a:t>
            </a:r>
          </a:p>
          <a:p>
            <a:pPr marL="418902" lvl="1" indent="-209451" algn="just">
              <a:lnSpc>
                <a:spcPts val="2716"/>
              </a:lnSpc>
              <a:buFont typeface="Arial"/>
              <a:buChar char="•"/>
            </a:pPr>
            <a:r>
              <a:rPr lang="en-US" sz="1940">
                <a:solidFill>
                  <a:srgbClr val="C1FF72"/>
                </a:solidFill>
                <a:latin typeface="League Spartan"/>
                <a:ea typeface="League Spartan"/>
                <a:cs typeface="League Spartan"/>
                <a:sym typeface="League Spartan"/>
              </a:rPr>
              <a:t>geopandas: For spatial maps and crime heatmaps.</a:t>
            </a:r>
          </a:p>
          <a:p>
            <a:pPr marL="418902" lvl="1" indent="-209451" algn="just">
              <a:lnSpc>
                <a:spcPts val="2716"/>
              </a:lnSpc>
              <a:buFont typeface="Arial"/>
              <a:buChar char="•"/>
            </a:pPr>
            <a:endParaRPr lang="en-US" sz="1940">
              <a:solidFill>
                <a:srgbClr val="C1FF72"/>
              </a:solidFill>
              <a:latin typeface="League Spartan"/>
              <a:ea typeface="League Spartan"/>
              <a:cs typeface="League Spartan"/>
              <a:sym typeface="League Spartan"/>
            </a:endParaRPr>
          </a:p>
          <a:p>
            <a:pPr marL="418902" lvl="1" indent="-209451" algn="just">
              <a:lnSpc>
                <a:spcPts val="2716"/>
              </a:lnSpc>
              <a:buFont typeface="Arial"/>
              <a:buChar char="•"/>
            </a:pPr>
            <a:r>
              <a:rPr lang="en-US" sz="1940">
                <a:solidFill>
                  <a:srgbClr val="C1FF72"/>
                </a:solidFill>
                <a:latin typeface="League Spartan"/>
                <a:ea typeface="League Spartan"/>
                <a:cs typeface="League Spartan"/>
                <a:sym typeface="League Spartan"/>
              </a:rPr>
              <a:t>GitHub: Used for version control and team collaboration</a:t>
            </a:r>
          </a:p>
          <a:p>
            <a:pPr algn="just">
              <a:lnSpc>
                <a:spcPts val="2716"/>
              </a:lnSpc>
              <a:spcBef>
                <a:spcPct val="0"/>
              </a:spcBef>
            </a:pPr>
            <a:endParaRPr lang="en-US" sz="1940">
              <a:solidFill>
                <a:srgbClr val="C1FF72"/>
              </a:solidFill>
              <a:latin typeface="League Spartan"/>
              <a:ea typeface="League Spartan"/>
              <a:cs typeface="League Spartan"/>
              <a:sym typeface="League Spartan"/>
            </a:endParaRPr>
          </a:p>
        </p:txBody>
      </p:sp>
      <p:sp>
        <p:nvSpPr>
          <p:cNvPr id="10" name="Freeform 10"/>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8"/>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1198</Words>
  <Application>Microsoft Office PowerPoint</Application>
  <PresentationFormat>Custom</PresentationFormat>
  <Paragraphs>160</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Garet</vt:lpstr>
      <vt:lpstr>Calibri</vt:lpstr>
      <vt:lpstr>Arial</vt:lpstr>
      <vt:lpstr>League Spartan</vt:lpstr>
      <vt:lpstr>Libre Baskerville</vt:lpstr>
      <vt:lpstr>Horizon</vt:lpstr>
      <vt:lpstr>Arimo</vt:lpstr>
      <vt:lpstr>Arimo Bold</vt:lpstr>
      <vt:lpstr>Amaranth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Ingoude Company</dc:title>
  <dc:creator>ARIHARAN K</dc:creator>
  <cp:lastModifiedBy>ARIHARAN K</cp:lastModifiedBy>
  <cp:revision>2</cp:revision>
  <dcterms:created xsi:type="dcterms:W3CDTF">2006-08-16T00:00:00Z</dcterms:created>
  <dcterms:modified xsi:type="dcterms:W3CDTF">2025-05-02T13:32:09Z</dcterms:modified>
  <dc:identifier>DAGmBPGYorY</dc:identifier>
</cp:coreProperties>
</file>